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58" r:id="rId4"/>
    <p:sldId id="262" r:id="rId5"/>
    <p:sldId id="259" r:id="rId6"/>
    <p:sldId id="263" r:id="rId7"/>
    <p:sldId id="271" r:id="rId8"/>
    <p:sldId id="265" r:id="rId9"/>
    <p:sldId id="260" r:id="rId10"/>
    <p:sldId id="264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CCCC"/>
    <a:srgbClr val="996633"/>
    <a:srgbClr val="6633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27" autoAdjust="0"/>
    <p:restoredTop sz="94687"/>
  </p:normalViewPr>
  <p:slideViewPr>
    <p:cSldViewPr snapToGrid="0">
      <p:cViewPr varScale="1">
        <p:scale>
          <a:sx n="60" d="100"/>
          <a:sy n="60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0048309178744E-2"/>
          <c:y val="0"/>
          <c:w val="0.97342995169082125"/>
          <c:h val="0.807173793440086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Średni wynik w Warszawie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Język polski </c:v>
                </c:pt>
                <c:pt idx="1">
                  <c:v>Matematyka </c:v>
                </c:pt>
                <c:pt idx="2">
                  <c:v>Język angielski </c:v>
                </c:pt>
              </c:strCache>
            </c:strRef>
          </c:cat>
          <c:val>
            <c:numRef>
              <c:f>Arkusz1!$B$2:$B$5</c:f>
              <c:numCache>
                <c:formatCode>0%</c:formatCode>
                <c:ptCount val="4"/>
                <c:pt idx="0">
                  <c:v>0.57999999999999996</c:v>
                </c:pt>
                <c:pt idx="1">
                  <c:v>0.56999999999999995</c:v>
                </c:pt>
                <c:pt idx="2">
                  <c:v>0.82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6-4F5F-9461-E802A509B71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Wyniki matur w ,,Zośce"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Język polski </c:v>
                </c:pt>
                <c:pt idx="1">
                  <c:v>Matematyka </c:v>
                </c:pt>
                <c:pt idx="2">
                  <c:v>Język angielski </c:v>
                </c:pt>
              </c:strCache>
            </c:strRef>
          </c:cat>
          <c:val>
            <c:numRef>
              <c:f>Arkusz1!$C$2:$C$5</c:f>
              <c:numCache>
                <c:formatCode>0%</c:formatCode>
                <c:ptCount val="4"/>
                <c:pt idx="0">
                  <c:v>0.73</c:v>
                </c:pt>
                <c:pt idx="1">
                  <c:v>0.78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16-4F5F-9461-E802A509B71B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Zdawalność w ,,Zośce"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3"/>
                <c:pt idx="0">
                  <c:v>Język polski </c:v>
                </c:pt>
                <c:pt idx="1">
                  <c:v>Matematyka </c:v>
                </c:pt>
                <c:pt idx="2">
                  <c:v>Język angielski </c:v>
                </c:pt>
              </c:strCache>
            </c:strRef>
          </c:cat>
          <c:val>
            <c:numRef>
              <c:f>Arkusz1!$D$2:$D$5</c:f>
              <c:numCache>
                <c:formatCode>0%</c:formatCode>
                <c:ptCount val="4"/>
                <c:pt idx="0">
                  <c:v>0.98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16-4F5F-9461-E802A509B71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600027008"/>
        <c:axId val="1600028448"/>
      </c:barChart>
      <c:catAx>
        <c:axId val="160002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00028448"/>
        <c:crosses val="autoZero"/>
        <c:auto val="1"/>
        <c:lblAlgn val="ctr"/>
        <c:lblOffset val="100"/>
        <c:noMultiLvlLbl val="0"/>
      </c:catAx>
      <c:valAx>
        <c:axId val="1600028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60002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1.0144927536231882E-2"/>
          <c:y val="0.91900698130092395"/>
          <c:w val="0.93985507246376809"/>
          <c:h val="8.0993018699076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748DC5-EF44-F262-AFB2-8C835A7973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6DC6847-EE02-2C12-CB58-0B8F8F260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A2D38C-DA32-4221-BA42-0AE858F1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9FE85F2-211D-FB70-F579-A22D0391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2F00963-DDBC-DC69-4E7B-C33FF07D3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7585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8DD2E4-926B-3CF8-6B6F-154E7440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3627F55-2ABF-2507-8D7D-4EC05CD93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421C7A7-0646-30C5-1C4E-29AD5029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B93A33-0684-58EA-72A7-4F88CD28D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068D6C9-8F0F-9FF1-D6B9-C317E589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34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64B12DB-C2AB-FF4E-B37C-0133FC40D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6B6ECF2-D431-8680-1926-AAFDBBADF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201BB2-101C-F3E4-D979-55A132C8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8582A79-3B3E-B5A1-7B62-7F85D260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8273A7E-A9C5-6EE0-FB25-256F7B38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4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52B498-C9E6-9303-96AC-83F80257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87226C-532F-EF5F-9BE3-311853C6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CE026F2-661B-C6FF-333D-C5B29DAC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54CF4C-0E19-7751-67AC-A44542DE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61E9BF-81EB-23F0-2397-B1752EA4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918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75663F-9821-CD8C-CA35-56AD3DB23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95AABF-7115-09FD-FB35-1FCCEF29F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DA40BD-67A9-F8E3-CFF4-60B49B84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ABD872-9008-55F5-B683-304E890F9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387F2E9-4D8D-1540-95CA-DB027D1D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0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1E6AF4-EDF9-D889-9D63-6FF2A8BA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15801F-323B-5B53-B293-633EF9CF3A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8BB8C0C-9E4A-9CBA-2CDF-C1A4BA770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B2AFE5-7A12-CE15-17AF-0B63913F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1C4A4F9-0FBE-8CB8-4AF7-E58DE26D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246A4F3-319C-1C7C-D7B2-F6DB71CB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334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2DC89A-DEED-87F9-4DE6-9BAFFF54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64A3EF-B6CE-31C2-1F84-98F5DAF9A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8B7FE25-D710-4CA9-D22E-22DD43762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DB1F445-48ED-F916-AFB6-519C9A919C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2959476-6D30-D5AC-9253-213F72DFE7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E39CC71-B415-73A1-81FB-09D52703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D8E267B3-7733-03D8-68FD-98F010A5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A6AD585-75C2-4606-8786-7F656CBD2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26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966F3-0C74-9D7F-0422-E62830C3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CC6A06E-51F5-8AFC-D132-BE7B82F68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930E757-7AD7-8B5E-B893-5096326FE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22FE93C-0662-70A2-513C-D5096694B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22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0AF993D-BACB-0ADD-82DD-F1638816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99E10B6-3698-79DA-8DF2-0BBF2E83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B7F7FCF-C7A6-CF78-FF4F-226700E6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39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E7BBD8-8418-DC65-01F3-6D4F70EB6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CF9661-95A5-9F5E-0C17-7A286B3A6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14A0A4E-BFDE-AEDF-CDAA-08C5BD523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918BBD4-4B7A-38D9-0255-29E62190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ADFF1D-F6C7-43E0-ACF1-6FF31DEA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58B6919-2387-4202-36E2-C5349964D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059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600B83-A7AA-F61B-B25A-D93DCC94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0FC3D165-A7E0-EFE0-F0D3-A1758638CA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D73810E-C460-3320-1192-B1E0D76F2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3F81FB-81DE-FBAE-75E4-670EF8F4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D88D05-A113-2481-6C1A-88F5F62A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613F80-143A-B252-3B7C-8A2CCB6C4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550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F137DB1-E9D9-10FE-EF24-39323ADE6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58D7D18-0486-E510-A9BB-73BBC63C3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F245F9-8420-2980-877E-5C76AAF7C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5CCD31-B728-48C0-8DAC-3F1310EE84A2}" type="datetimeFigureOut">
              <a:rPr lang="pl-PL" smtClean="0"/>
              <a:t>18.04.2024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F3A83A7-271B-19D6-9108-0020884D5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5DAE62-10CC-B7A9-2477-B6768F166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448AC-83B9-4239-A7E6-C51256EA8C2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994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3.sv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65000">
              <a:schemeClr val="accent2">
                <a:lumMod val="40000"/>
                <a:lumOff val="60000"/>
              </a:schemeClr>
            </a:gs>
            <a:gs pos="84000">
              <a:srgbClr val="FF99CC"/>
            </a:gs>
            <a:gs pos="27000">
              <a:srgbClr val="FFCC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A3F3E47B-0333-DD73-DC7F-6DCB47D196BA}"/>
              </a:ext>
            </a:extLst>
          </p:cNvPr>
          <p:cNvSpPr/>
          <p:nvPr/>
        </p:nvSpPr>
        <p:spPr>
          <a:xfrm>
            <a:off x="171539" y="3558816"/>
            <a:ext cx="3983781" cy="4004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5C7435-B237-A438-AAE8-8CA35B6B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Klasa 1A </a:t>
            </a:r>
            <a:br>
              <a:rPr lang="pl-PL" dirty="0">
                <a:solidFill>
                  <a:schemeClr val="accent5">
                    <a:lumMod val="50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</a:br>
            <a:r>
              <a:rPr lang="pl-PL" dirty="0">
                <a:solidFill>
                  <a:schemeClr val="accent5">
                    <a:lumMod val="50000"/>
                  </a:schemeClr>
                </a:solidFill>
                <a:latin typeface="Aptos Serif" panose="020B0502040204020203" pitchFamily="18" charset="0"/>
                <a:cs typeface="Aptos Serif" panose="020B0502040204020203" pitchFamily="18" charset="0"/>
              </a:rPr>
              <a:t>humanistyczno – artystyczna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784829B8-FB53-687D-D7CC-3E16609E279D}"/>
              </a:ext>
            </a:extLst>
          </p:cNvPr>
          <p:cNvSpPr/>
          <p:nvPr/>
        </p:nvSpPr>
        <p:spPr>
          <a:xfrm>
            <a:off x="7182466" y="1491694"/>
            <a:ext cx="2376948" cy="4004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B5E012D-D372-0CBF-359A-605595E4AE3B}"/>
              </a:ext>
            </a:extLst>
          </p:cNvPr>
          <p:cNvSpPr/>
          <p:nvPr/>
        </p:nvSpPr>
        <p:spPr>
          <a:xfrm>
            <a:off x="171539" y="1582086"/>
            <a:ext cx="3659317" cy="4004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466E2FD-D8F7-FE21-FB23-C8BBC762B8B7}"/>
              </a:ext>
            </a:extLst>
          </p:cNvPr>
          <p:cNvSpPr txBox="1">
            <a:spLocks/>
          </p:cNvSpPr>
          <p:nvPr/>
        </p:nvSpPr>
        <p:spPr>
          <a:xfrm>
            <a:off x="7182465" y="1491694"/>
            <a:ext cx="5009535" cy="2267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bg1"/>
                </a:solidFill>
                <a:latin typeface="Amasis MT Pro" panose="02040504050005020304" pitchFamily="18" charset="-18"/>
              </a:rPr>
              <a:t>Języki obce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(kontynuacja)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hiszpański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francuski </a:t>
            </a: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D2A0A88A-8173-6A76-A421-3E3D4D8A4B87}"/>
              </a:ext>
            </a:extLst>
          </p:cNvPr>
          <p:cNvSpPr/>
          <p:nvPr/>
        </p:nvSpPr>
        <p:spPr>
          <a:xfrm>
            <a:off x="11328479" y="1892139"/>
            <a:ext cx="747251" cy="508813"/>
          </a:xfrm>
          <a:custGeom>
            <a:avLst/>
            <a:gdLst/>
            <a:ahLst/>
            <a:cxnLst/>
            <a:rect l="l" t="t" r="r" b="b"/>
            <a:pathLst>
              <a:path w="1592892" h="963700">
                <a:moveTo>
                  <a:pt x="0" y="0"/>
                </a:moveTo>
                <a:lnTo>
                  <a:pt x="1592893" y="0"/>
                </a:lnTo>
                <a:lnTo>
                  <a:pt x="1592893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B4AA67-75E6-B089-AD4E-DF5C271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77" y="1598173"/>
            <a:ext cx="3659317" cy="2267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bg1"/>
                </a:solidFill>
                <a:latin typeface="Amasis MT Pro" panose="02040504050005020304" pitchFamily="18" charset="-18"/>
              </a:rPr>
              <a:t>Przedmioty rozszerzone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polski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Historia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 </a:t>
            </a: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45FC7EBD-195A-F169-E5EB-D5AB184378BC}"/>
              </a:ext>
            </a:extLst>
          </p:cNvPr>
          <p:cNvSpPr/>
          <p:nvPr/>
        </p:nvSpPr>
        <p:spPr>
          <a:xfrm>
            <a:off x="10502081" y="2375489"/>
            <a:ext cx="747251" cy="549649"/>
          </a:xfrm>
          <a:custGeom>
            <a:avLst/>
            <a:gdLst/>
            <a:ahLst/>
            <a:cxnLst/>
            <a:rect l="l" t="t" r="r" b="b"/>
            <a:pathLst>
              <a:path w="1414605" h="963700">
                <a:moveTo>
                  <a:pt x="0" y="0"/>
                </a:moveTo>
                <a:lnTo>
                  <a:pt x="1414605" y="0"/>
                </a:lnTo>
                <a:lnTo>
                  <a:pt x="1414605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24">
            <a:extLst>
              <a:ext uri="{FF2B5EF4-FFF2-40B4-BE49-F238E27FC236}">
                <a16:creationId xmlns:a16="http://schemas.microsoft.com/office/drawing/2014/main" id="{E6FBACEE-9777-4831-6FCE-9BC57C6EE831}"/>
              </a:ext>
            </a:extLst>
          </p:cNvPr>
          <p:cNvSpPr/>
          <p:nvPr/>
        </p:nvSpPr>
        <p:spPr>
          <a:xfrm>
            <a:off x="9634754" y="2867583"/>
            <a:ext cx="747251" cy="561417"/>
          </a:xfrm>
          <a:custGeom>
            <a:avLst/>
            <a:gdLst/>
            <a:ahLst/>
            <a:cxnLst/>
            <a:rect l="l" t="t" r="r" b="b"/>
            <a:pathLst>
              <a:path w="1524223" h="963700">
                <a:moveTo>
                  <a:pt x="0" y="0"/>
                </a:moveTo>
                <a:lnTo>
                  <a:pt x="1524223" y="0"/>
                </a:lnTo>
                <a:lnTo>
                  <a:pt x="1524223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7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15423038-B961-C967-B5BC-43BD925E6F7D}"/>
              </a:ext>
            </a:extLst>
          </p:cNvPr>
          <p:cNvSpPr txBox="1">
            <a:spLocks/>
          </p:cNvSpPr>
          <p:nvPr/>
        </p:nvSpPr>
        <p:spPr>
          <a:xfrm>
            <a:off x="171539" y="3583518"/>
            <a:ext cx="6859717" cy="1458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bg1"/>
                </a:solidFill>
                <a:latin typeface="Amasis MT Pro" panose="02040504050005020304" pitchFamily="18" charset="-18"/>
              </a:rPr>
              <a:t>Przedmioty dodatkowe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Dramatyczna oraz musicalowa analiza dzieła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Łaciny w naukach humanistycznych  </a:t>
            </a: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15D849B7-DE08-DBD1-F8C1-70CBA8904165}"/>
              </a:ext>
            </a:extLst>
          </p:cNvPr>
          <p:cNvSpPr/>
          <p:nvPr/>
        </p:nvSpPr>
        <p:spPr>
          <a:xfrm>
            <a:off x="9426327" y="149694"/>
            <a:ext cx="2709312" cy="1050876"/>
          </a:xfrm>
          <a:custGeom>
            <a:avLst/>
            <a:gdLst/>
            <a:ahLst/>
            <a:cxnLst/>
            <a:rect l="l" t="t" r="r" b="b"/>
            <a:pathLst>
              <a:path w="3799698" h="1462884">
                <a:moveTo>
                  <a:pt x="0" y="0"/>
                </a:moveTo>
                <a:lnTo>
                  <a:pt x="3799698" y="0"/>
                </a:lnTo>
                <a:lnTo>
                  <a:pt x="3799698" y="1462884"/>
                </a:lnTo>
                <a:lnTo>
                  <a:pt x="0" y="1462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l-PL"/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F09C6647-1C8B-F680-DEBF-ACC5777C30C3}"/>
              </a:ext>
            </a:extLst>
          </p:cNvPr>
          <p:cNvSpPr/>
          <p:nvPr/>
        </p:nvSpPr>
        <p:spPr>
          <a:xfrm>
            <a:off x="171539" y="268265"/>
            <a:ext cx="2560074" cy="1223429"/>
          </a:xfrm>
          <a:custGeom>
            <a:avLst/>
            <a:gdLst/>
            <a:ahLst/>
            <a:cxnLst/>
            <a:rect l="l" t="t" r="r" b="b"/>
            <a:pathLst>
              <a:path w="4078739" h="2095452">
                <a:moveTo>
                  <a:pt x="0" y="0"/>
                </a:moveTo>
                <a:lnTo>
                  <a:pt x="4078739" y="0"/>
                </a:lnTo>
                <a:lnTo>
                  <a:pt x="4078739" y="2095452"/>
                </a:lnTo>
                <a:lnTo>
                  <a:pt x="0" y="20954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14" name="Group 19">
            <a:extLst>
              <a:ext uri="{FF2B5EF4-FFF2-40B4-BE49-F238E27FC236}">
                <a16:creationId xmlns:a16="http://schemas.microsoft.com/office/drawing/2014/main" id="{FBCE1731-1209-3E88-9B3E-84E5A3027113}"/>
              </a:ext>
            </a:extLst>
          </p:cNvPr>
          <p:cNvGrpSpPr/>
          <p:nvPr/>
        </p:nvGrpSpPr>
        <p:grpSpPr>
          <a:xfrm>
            <a:off x="7135762" y="3808933"/>
            <a:ext cx="4053481" cy="2751016"/>
            <a:chOff x="0" y="0"/>
            <a:chExt cx="812800" cy="557505"/>
          </a:xfrm>
        </p:grpSpPr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77997B5D-0BA5-6BEF-54C2-27B1DE0D7754}"/>
                </a:ext>
              </a:extLst>
            </p:cNvPr>
            <p:cNvSpPr/>
            <p:nvPr/>
          </p:nvSpPr>
          <p:spPr>
            <a:xfrm>
              <a:off x="0" y="0"/>
              <a:ext cx="812800" cy="557505"/>
            </a:xfrm>
            <a:custGeom>
              <a:avLst/>
              <a:gdLst/>
              <a:ahLst/>
              <a:cxnLst/>
              <a:rect l="l" t="t" r="r" b="b"/>
              <a:pathLst>
                <a:path w="812800" h="557505">
                  <a:moveTo>
                    <a:pt x="49300" y="0"/>
                  </a:moveTo>
                  <a:lnTo>
                    <a:pt x="763500" y="0"/>
                  </a:lnTo>
                  <a:cubicBezTo>
                    <a:pt x="776575" y="0"/>
                    <a:pt x="789115" y="5194"/>
                    <a:pt x="798360" y="14440"/>
                  </a:cubicBezTo>
                  <a:cubicBezTo>
                    <a:pt x="807606" y="23685"/>
                    <a:pt x="812800" y="36225"/>
                    <a:pt x="812800" y="49300"/>
                  </a:cubicBezTo>
                  <a:lnTo>
                    <a:pt x="812800" y="508205"/>
                  </a:lnTo>
                  <a:cubicBezTo>
                    <a:pt x="812800" y="521280"/>
                    <a:pt x="807606" y="533820"/>
                    <a:pt x="798360" y="543066"/>
                  </a:cubicBezTo>
                  <a:cubicBezTo>
                    <a:pt x="789115" y="552311"/>
                    <a:pt x="776575" y="557505"/>
                    <a:pt x="763500" y="557505"/>
                  </a:cubicBezTo>
                  <a:lnTo>
                    <a:pt x="49300" y="557505"/>
                  </a:lnTo>
                  <a:cubicBezTo>
                    <a:pt x="36225" y="557505"/>
                    <a:pt x="23685" y="552311"/>
                    <a:pt x="14440" y="543066"/>
                  </a:cubicBezTo>
                  <a:cubicBezTo>
                    <a:pt x="5194" y="533820"/>
                    <a:pt x="0" y="521280"/>
                    <a:pt x="0" y="508205"/>
                  </a:cubicBezTo>
                  <a:lnTo>
                    <a:pt x="0" y="49300"/>
                  </a:lnTo>
                  <a:cubicBezTo>
                    <a:pt x="0" y="36225"/>
                    <a:pt x="5194" y="23685"/>
                    <a:pt x="14440" y="14440"/>
                  </a:cubicBezTo>
                  <a:cubicBezTo>
                    <a:pt x="23685" y="5194"/>
                    <a:pt x="36225" y="0"/>
                    <a:pt x="49300" y="0"/>
                  </a:cubicBezTo>
                  <a:close/>
                </a:path>
              </a:pathLst>
            </a:custGeom>
            <a:blipFill>
              <a:blip r:embed="rId10"/>
              <a:stretch>
                <a:fillRect l="-1018" t="-12470" r="-1018"/>
              </a:stretch>
            </a:blipFill>
            <a:ln w="47625" cap="rnd">
              <a:solidFill>
                <a:schemeClr val="accent5">
                  <a:lumMod val="5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8" name="Freeform 37">
            <a:extLst>
              <a:ext uri="{FF2B5EF4-FFF2-40B4-BE49-F238E27FC236}">
                <a16:creationId xmlns:a16="http://schemas.microsoft.com/office/drawing/2014/main" id="{CF2DD420-6284-7609-D320-235349A44C8C}"/>
              </a:ext>
            </a:extLst>
          </p:cNvPr>
          <p:cNvSpPr/>
          <p:nvPr/>
        </p:nvSpPr>
        <p:spPr>
          <a:xfrm flipH="1">
            <a:off x="4063577" y="1325563"/>
            <a:ext cx="2013288" cy="2588237"/>
          </a:xfrm>
          <a:custGeom>
            <a:avLst/>
            <a:gdLst/>
            <a:ahLst/>
            <a:cxnLst/>
            <a:rect l="l" t="t" r="r" b="b"/>
            <a:pathLst>
              <a:path w="2890237" h="3771924">
                <a:moveTo>
                  <a:pt x="0" y="0"/>
                </a:moveTo>
                <a:lnTo>
                  <a:pt x="2890237" y="0"/>
                </a:lnTo>
                <a:lnTo>
                  <a:pt x="2890237" y="3771924"/>
                </a:lnTo>
                <a:lnTo>
                  <a:pt x="0" y="3771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9" name="Prostokąt: zaokrąglone rogi 12">
            <a:extLst>
              <a:ext uri="{FF2B5EF4-FFF2-40B4-BE49-F238E27FC236}">
                <a16:creationId xmlns:a16="http://schemas.microsoft.com/office/drawing/2014/main" id="{5B17C79B-3FBA-EC1F-7557-651080AB2A06}"/>
              </a:ext>
            </a:extLst>
          </p:cNvPr>
          <p:cNvSpPr/>
          <p:nvPr/>
        </p:nvSpPr>
        <p:spPr>
          <a:xfrm>
            <a:off x="171539" y="5066260"/>
            <a:ext cx="4375747" cy="1353403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schemeClr val="accent5">
                    <a:lumMod val="75000"/>
                  </a:schemeClr>
                </a:solidFill>
                <a:latin typeface="Amasis MT Pro" panose="02040504050005020304" pitchFamily="18" charset="0"/>
              </a:rPr>
              <a:t>Pod opieką naukową Akademii Teatralnej im. Aleksandra Zelwerowicza w Warszawie</a:t>
            </a:r>
          </a:p>
        </p:txBody>
      </p:sp>
    </p:spTree>
    <p:extLst>
      <p:ext uri="{BB962C8B-B14F-4D97-AF65-F5344CB8AC3E}">
        <p14:creationId xmlns:p14="http://schemas.microsoft.com/office/powerpoint/2010/main" val="93271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75000">
              <a:schemeClr val="bg1">
                <a:lumMod val="75000"/>
              </a:schemeClr>
            </a:gs>
            <a:gs pos="100000">
              <a:schemeClr val="bg1">
                <a:lumMod val="65000"/>
              </a:schemeClr>
            </a:gs>
            <a:gs pos="56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451CEE-A36E-7E63-ED1F-CA345DAC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Amasis MT Pro" panose="02040504050005020304" pitchFamily="18" charset="-18"/>
                <a:cs typeface="Aptos Serif" panose="02020604070405020304" pitchFamily="18" charset="0"/>
              </a:rPr>
              <a:t>Z jakimi uczelniami współpracujemy? </a:t>
            </a:r>
          </a:p>
        </p:txBody>
      </p:sp>
      <p:pic>
        <p:nvPicPr>
          <p:cNvPr id="2052" name="Picture 4" descr="Kompleksowy rebranding Politechniki Warszawskiej - Branding Monitor">
            <a:extLst>
              <a:ext uri="{FF2B5EF4-FFF2-40B4-BE49-F238E27FC236}">
                <a16:creationId xmlns:a16="http://schemas.microsoft.com/office/drawing/2014/main" id="{BEF16B5C-F10A-4AC2-18A9-648BAEEA7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810" y="1848525"/>
            <a:ext cx="4288851" cy="22799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Obraz 3" descr="Obraz zawierający tekst, rysowanie, szkic, sztuka&#10;&#10;Opis wygenerowany automatycznie">
            <a:extLst>
              <a:ext uri="{FF2B5EF4-FFF2-40B4-BE49-F238E27FC236}">
                <a16:creationId xmlns:a16="http://schemas.microsoft.com/office/drawing/2014/main" id="{57959D62-7913-4357-38B6-0FEBF409F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84" y="2988521"/>
            <a:ext cx="2886527" cy="3135009"/>
          </a:xfrm>
          <a:prstGeom prst="rect">
            <a:avLst/>
          </a:prstGeom>
        </p:spPr>
      </p:pic>
      <p:pic>
        <p:nvPicPr>
          <p:cNvPr id="6" name="Obraz 5" descr="Obraz zawierający Czcionka, biały, tekst, Grafika&#10;&#10;Opis wygenerowany automatycznie">
            <a:extLst>
              <a:ext uri="{FF2B5EF4-FFF2-40B4-BE49-F238E27FC236}">
                <a16:creationId xmlns:a16="http://schemas.microsoft.com/office/drawing/2014/main" id="{832979BA-436E-7FEE-C9C6-D0D8C7158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29" y="2049425"/>
            <a:ext cx="2992957" cy="29929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4926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4">
                <a:lumMod val="67000"/>
              </a:schemeClr>
            </a:gs>
            <a:gs pos="59000">
              <a:schemeClr val="accent4">
                <a:lumMod val="97000"/>
                <a:lumOff val="3000"/>
              </a:schemeClr>
            </a:gs>
            <a:gs pos="100000">
              <a:schemeClr val="accent4">
                <a:lumMod val="60000"/>
                <a:lumOff val="4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ubrania, osoba, Ludzka twarz, Grupa społeczna&#10;&#10;Opis wygenerowany automatycznie">
            <a:extLst>
              <a:ext uri="{FF2B5EF4-FFF2-40B4-BE49-F238E27FC236}">
                <a16:creationId xmlns:a16="http://schemas.microsoft.com/office/drawing/2014/main" id="{FA3D873A-8783-3F98-F4E6-8234AD54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94" y="551128"/>
            <a:ext cx="9460308" cy="6306872"/>
          </a:xfr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021586F1-E6F4-82CF-6228-F7C34D91E3F1}"/>
              </a:ext>
            </a:extLst>
          </p:cNvPr>
          <p:cNvSpPr/>
          <p:nvPr/>
        </p:nvSpPr>
        <p:spPr>
          <a:xfrm>
            <a:off x="2560320" y="34290"/>
            <a:ext cx="6821756" cy="1325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E12C53-35B1-7CF0-F5D5-3393FA7E7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210" y="136524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latin typeface="Amasis MT Pro" panose="02040504050005020304" pitchFamily="18" charset="-18"/>
              </a:rPr>
              <a:t>Życie w obiektywie….</a:t>
            </a:r>
          </a:p>
        </p:txBody>
      </p:sp>
    </p:spTree>
    <p:extLst>
      <p:ext uri="{BB962C8B-B14F-4D97-AF65-F5344CB8AC3E}">
        <p14:creationId xmlns:p14="http://schemas.microsoft.com/office/powerpoint/2010/main" val="348037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ziemia, na wolnym powietrzu&#10;&#10;Opis wygenerowany automatycznie">
            <a:extLst>
              <a:ext uri="{FF2B5EF4-FFF2-40B4-BE49-F238E27FC236}">
                <a16:creationId xmlns:a16="http://schemas.microsoft.com/office/drawing/2014/main" id="{8D4DD177-D307-5B8E-6850-17BAEC2F3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90" y="0"/>
            <a:ext cx="10286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9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w pomieszczeniu, krzesło, osoba&#10;&#10;Opis wygenerowany automatycznie">
            <a:extLst>
              <a:ext uri="{FF2B5EF4-FFF2-40B4-BE49-F238E27FC236}">
                <a16:creationId xmlns:a16="http://schemas.microsoft.com/office/drawing/2014/main" id="{EFEE6869-8CDD-45B2-CE20-F93D017AE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33" y="0"/>
            <a:ext cx="10823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78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zasłona, kobieta&#10;&#10;Opis wygenerowany automatycznie">
            <a:extLst>
              <a:ext uri="{FF2B5EF4-FFF2-40B4-BE49-F238E27FC236}">
                <a16:creationId xmlns:a16="http://schemas.microsoft.com/office/drawing/2014/main" id="{2771172B-9FB8-E6AF-D162-55F8D1C09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34"/>
            <a:ext cx="12192000" cy="577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9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w pomieszczeniu&#10;&#10;Opis wygenerowany automatycznie">
            <a:extLst>
              <a:ext uri="{FF2B5EF4-FFF2-40B4-BE49-F238E27FC236}">
                <a16:creationId xmlns:a16="http://schemas.microsoft.com/office/drawing/2014/main" id="{FD6EA213-CBF3-F292-B4FE-61B91EBD7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641" y="-4763"/>
            <a:ext cx="51435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78B410F-EAA0-31B7-A757-6DB21BB2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latin typeface="Amasis MT Pro" panose="02040504050005020304" pitchFamily="18" charset="-18"/>
              </a:rPr>
              <a:t>„Zagrasz z nami w ‚, Zośkę ?”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1E33A42-377F-A898-B376-9681D7490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349CCA2-8F6E-35DB-58B5-046D52C6E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4" descr="86 Liceum im. Batalionu &quot;Zośka&quot;">
            <a:extLst>
              <a:ext uri="{FF2B5EF4-FFF2-40B4-BE49-F238E27FC236}">
                <a16:creationId xmlns:a16="http://schemas.microsoft.com/office/drawing/2014/main" id="{C954D279-002C-DD4B-858D-B928130E7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06" y="2820139"/>
            <a:ext cx="2671762" cy="26717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80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82000">
              <a:srgbClr val="FFCCCC"/>
            </a:gs>
            <a:gs pos="100000">
              <a:srgbClr val="FF99CC"/>
            </a:gs>
            <a:gs pos="56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A311D4-BC0F-C744-E673-6562A172B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Amasis MT Pro" panose="02040504050005020304" pitchFamily="18" charset="-18"/>
              </a:rPr>
              <a:t>Teatr ,,13 rzędów” </a:t>
            </a:r>
            <a:br>
              <a:rPr lang="pl-PL" b="1" dirty="0">
                <a:solidFill>
                  <a:schemeClr val="accent5">
                    <a:lumMod val="50000"/>
                  </a:schemeClr>
                </a:solidFill>
              </a:rPr>
            </a:br>
            <a:endParaRPr lang="pl-PL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C5DECD-5047-B7D5-C4E1-F5F2DC735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09" y="1329070"/>
            <a:ext cx="10515600" cy="4712956"/>
          </a:xfrm>
        </p:spPr>
        <p:txBody>
          <a:bodyPr/>
          <a:lstStyle/>
          <a:p>
            <a:pPr>
              <a:buClr>
                <a:schemeClr val="accent5">
                  <a:lumMod val="50000"/>
                </a:schemeClr>
              </a:buClr>
            </a:pPr>
            <a:r>
              <a:rPr lang="pl-PL" dirty="0">
                <a:latin typeface="Amasis MT Pro" panose="02040504050005020304" pitchFamily="18" charset="-18"/>
              </a:rPr>
              <a:t>Spektakle teatralne, musicale, występy artystyczne 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pl-PL" dirty="0">
                <a:latin typeface="Amasis MT Pro" panose="02040504050005020304" pitchFamily="18" charset="-18"/>
              </a:rPr>
              <a:t>Spotkania z historią, wydarzenia historyczne, patriotyczne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pl-PL" dirty="0">
                <a:latin typeface="Amasis MT Pro" panose="02040504050005020304" pitchFamily="18" charset="-18"/>
              </a:rPr>
              <a:t>Spotkania z kombatantami </a:t>
            </a:r>
          </a:p>
          <a:p>
            <a:pPr>
              <a:buClr>
                <a:schemeClr val="accent5">
                  <a:lumMod val="50000"/>
                </a:schemeClr>
              </a:buClr>
            </a:pPr>
            <a:r>
              <a:rPr lang="pl-PL" dirty="0">
                <a:latin typeface="Amasis MT Pro" panose="02040504050005020304" pitchFamily="18" charset="-18"/>
              </a:rPr>
              <a:t>Zajęcia taneczne </a:t>
            </a: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D638941A-4F00-1F43-9318-22E890D59E97}"/>
              </a:ext>
            </a:extLst>
          </p:cNvPr>
          <p:cNvSpPr/>
          <p:nvPr/>
        </p:nvSpPr>
        <p:spPr>
          <a:xfrm>
            <a:off x="2235160" y="3336572"/>
            <a:ext cx="3093079" cy="328421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5494" y="0"/>
                </a:moveTo>
                <a:lnTo>
                  <a:pt x="767306" y="0"/>
                </a:lnTo>
                <a:cubicBezTo>
                  <a:pt x="792432" y="0"/>
                  <a:pt x="812800" y="20368"/>
                  <a:pt x="812800" y="45494"/>
                </a:cubicBezTo>
                <a:lnTo>
                  <a:pt x="812800" y="767306"/>
                </a:lnTo>
                <a:cubicBezTo>
                  <a:pt x="812800" y="792432"/>
                  <a:pt x="792432" y="812800"/>
                  <a:pt x="767306" y="812800"/>
                </a:cubicBezTo>
                <a:lnTo>
                  <a:pt x="45494" y="812800"/>
                </a:lnTo>
                <a:cubicBezTo>
                  <a:pt x="20368" y="812800"/>
                  <a:pt x="0" y="792432"/>
                  <a:pt x="0" y="767306"/>
                </a:cubicBezTo>
                <a:lnTo>
                  <a:pt x="0" y="45494"/>
                </a:lnTo>
                <a:cubicBezTo>
                  <a:pt x="0" y="20368"/>
                  <a:pt x="20368" y="0"/>
                  <a:pt x="45494" y="0"/>
                </a:cubicBezTo>
                <a:close/>
              </a:path>
            </a:pathLst>
          </a:custGeom>
          <a:blipFill>
            <a:blip r:embed="rId2"/>
            <a:stretch>
              <a:fillRect l="-62" r="-62"/>
            </a:stretch>
          </a:blipFill>
          <a:ln w="47625" cap="rnd">
            <a:solidFill>
              <a:srgbClr val="4F1C64"/>
            </a:solidFill>
            <a:prstDash val="solid"/>
            <a:round/>
          </a:ln>
        </p:spPr>
        <p:txBody>
          <a:bodyPr/>
          <a:lstStyle/>
          <a:p>
            <a:endParaRPr lang="pl-PL"/>
          </a:p>
        </p:txBody>
      </p:sp>
      <p:grpSp>
        <p:nvGrpSpPr>
          <p:cNvPr id="5" name="Group 28">
            <a:extLst>
              <a:ext uri="{FF2B5EF4-FFF2-40B4-BE49-F238E27FC236}">
                <a16:creationId xmlns:a16="http://schemas.microsoft.com/office/drawing/2014/main" id="{61D3D7F8-2E1B-950B-3468-A999CCA21FB5}"/>
              </a:ext>
            </a:extLst>
          </p:cNvPr>
          <p:cNvGrpSpPr/>
          <p:nvPr/>
        </p:nvGrpSpPr>
        <p:grpSpPr>
          <a:xfrm>
            <a:off x="6555417" y="2673978"/>
            <a:ext cx="4993942" cy="3156543"/>
            <a:chOff x="0" y="0"/>
            <a:chExt cx="812800" cy="513750"/>
          </a:xfrm>
        </p:grpSpPr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5CDFF40F-A15A-316A-0A29-A9607D1F3CFA}"/>
                </a:ext>
              </a:extLst>
            </p:cNvPr>
            <p:cNvSpPr/>
            <p:nvPr/>
          </p:nvSpPr>
          <p:spPr>
            <a:xfrm>
              <a:off x="0" y="0"/>
              <a:ext cx="812800" cy="513750"/>
            </a:xfrm>
            <a:custGeom>
              <a:avLst/>
              <a:gdLst/>
              <a:ahLst/>
              <a:cxnLst/>
              <a:rect l="l" t="t" r="r" b="b"/>
              <a:pathLst>
                <a:path w="812800" h="513750">
                  <a:moveTo>
                    <a:pt x="24862" y="0"/>
                  </a:moveTo>
                  <a:lnTo>
                    <a:pt x="787938" y="0"/>
                  </a:lnTo>
                  <a:cubicBezTo>
                    <a:pt x="801669" y="0"/>
                    <a:pt x="812800" y="11131"/>
                    <a:pt x="812800" y="24862"/>
                  </a:cubicBezTo>
                  <a:lnTo>
                    <a:pt x="812800" y="488889"/>
                  </a:lnTo>
                  <a:cubicBezTo>
                    <a:pt x="812800" y="502619"/>
                    <a:pt x="801669" y="513750"/>
                    <a:pt x="787938" y="513750"/>
                  </a:cubicBezTo>
                  <a:lnTo>
                    <a:pt x="24862" y="513750"/>
                  </a:lnTo>
                  <a:cubicBezTo>
                    <a:pt x="18268" y="513750"/>
                    <a:pt x="11944" y="511131"/>
                    <a:pt x="7282" y="506468"/>
                  </a:cubicBezTo>
                  <a:cubicBezTo>
                    <a:pt x="2619" y="501806"/>
                    <a:pt x="0" y="495482"/>
                    <a:pt x="0" y="488889"/>
                  </a:cubicBezTo>
                  <a:lnTo>
                    <a:pt x="0" y="24862"/>
                  </a:lnTo>
                  <a:cubicBezTo>
                    <a:pt x="0" y="11131"/>
                    <a:pt x="11131" y="0"/>
                    <a:pt x="24862" y="0"/>
                  </a:cubicBezTo>
                  <a:close/>
                </a:path>
              </a:pathLst>
            </a:custGeom>
            <a:blipFill>
              <a:blip r:embed="rId3"/>
              <a:stretch>
                <a:fillRect t="-10779" b="-10779"/>
              </a:stretch>
            </a:blipFill>
            <a:ln w="47625" cap="sq">
              <a:solidFill>
                <a:srgbClr val="4F1C64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388311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9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  <a:lumOff val="50000"/>
              </a:schemeClr>
            </a:gs>
            <a:gs pos="56000">
              <a:schemeClr val="tx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5C7435-B237-A438-AAE8-8CA35B6B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tx2"/>
                </a:solidFill>
                <a:latin typeface="Amasis MT Pro" panose="02040504050005020304" pitchFamily="18" charset="-18"/>
                <a:cs typeface="Aptos Serif" panose="020B0502040204020203" pitchFamily="18" charset="0"/>
              </a:rPr>
              <a:t>Klasa 1B </a:t>
            </a:r>
            <a:br>
              <a:rPr lang="pl-PL" dirty="0">
                <a:solidFill>
                  <a:schemeClr val="tx2"/>
                </a:solidFill>
                <a:latin typeface="Amasis MT Pro" panose="02040504050005020304" pitchFamily="18" charset="-18"/>
                <a:cs typeface="Aptos Serif" panose="020B0502040204020203" pitchFamily="18" charset="0"/>
              </a:rPr>
            </a:br>
            <a:r>
              <a:rPr lang="pl-PL" dirty="0" err="1">
                <a:solidFill>
                  <a:schemeClr val="tx2"/>
                </a:solidFill>
                <a:latin typeface="Amasis MT Pro" panose="02040504050005020304" pitchFamily="18" charset="-18"/>
                <a:cs typeface="Aptos Serif" panose="020B0502040204020203" pitchFamily="18" charset="0"/>
              </a:rPr>
              <a:t>matematyczno</a:t>
            </a:r>
            <a:r>
              <a:rPr lang="pl-PL" dirty="0">
                <a:solidFill>
                  <a:schemeClr val="tx2"/>
                </a:solidFill>
                <a:latin typeface="Amasis MT Pro" panose="02040504050005020304" pitchFamily="18" charset="-18"/>
                <a:cs typeface="Aptos Serif" panose="020B0502040204020203" pitchFamily="18" charset="0"/>
              </a:rPr>
              <a:t> – fizyczna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784829B8-FB53-687D-D7CC-3E16609E279D}"/>
              </a:ext>
            </a:extLst>
          </p:cNvPr>
          <p:cNvSpPr/>
          <p:nvPr/>
        </p:nvSpPr>
        <p:spPr>
          <a:xfrm>
            <a:off x="6885021" y="1782308"/>
            <a:ext cx="2376948" cy="40044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>
              <a:latin typeface="Bookman Old Style" panose="02050604050505020204" pitchFamily="18" charset="0"/>
            </a:endParaRP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B5E012D-D372-0CBF-359A-605595E4AE3B}"/>
              </a:ext>
            </a:extLst>
          </p:cNvPr>
          <p:cNvSpPr/>
          <p:nvPr/>
        </p:nvSpPr>
        <p:spPr>
          <a:xfrm>
            <a:off x="171539" y="1582086"/>
            <a:ext cx="3659317" cy="40044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466E2FD-D8F7-FE21-FB23-C8BBC762B8B7}"/>
              </a:ext>
            </a:extLst>
          </p:cNvPr>
          <p:cNvSpPr txBox="1">
            <a:spLocks/>
          </p:cNvSpPr>
          <p:nvPr/>
        </p:nvSpPr>
        <p:spPr>
          <a:xfrm>
            <a:off x="6921559" y="1782308"/>
            <a:ext cx="5009535" cy="1750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tx2"/>
                </a:solidFill>
                <a:latin typeface="Amasis MT Pro" panose="02040504050005020304" pitchFamily="18" charset="-18"/>
              </a:rPr>
              <a:t>Języki obce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(kontynuacja)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hiszpański </a:t>
            </a: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D2A0A88A-8173-6A76-A421-3E3D4D8A4B87}"/>
              </a:ext>
            </a:extLst>
          </p:cNvPr>
          <p:cNvSpPr/>
          <p:nvPr/>
        </p:nvSpPr>
        <p:spPr>
          <a:xfrm>
            <a:off x="11053176" y="2182753"/>
            <a:ext cx="747251" cy="508813"/>
          </a:xfrm>
          <a:custGeom>
            <a:avLst/>
            <a:gdLst/>
            <a:ahLst/>
            <a:cxnLst/>
            <a:rect l="l" t="t" r="r" b="b"/>
            <a:pathLst>
              <a:path w="1592892" h="963700">
                <a:moveTo>
                  <a:pt x="0" y="0"/>
                </a:moveTo>
                <a:lnTo>
                  <a:pt x="1592893" y="0"/>
                </a:lnTo>
                <a:lnTo>
                  <a:pt x="1592893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B4AA67-75E6-B089-AD4E-DF5C271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77" y="1598173"/>
            <a:ext cx="3659317" cy="2267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tx2"/>
                </a:solidFill>
                <a:latin typeface="Amasis MT Pro" panose="02040504050005020304" pitchFamily="18" charset="-18"/>
              </a:rPr>
              <a:t>Przedmioty rozszerzone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Matematyka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Fizyka 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 </a:t>
            </a: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45FC7EBD-195A-F169-E5EB-D5AB184378BC}"/>
              </a:ext>
            </a:extLst>
          </p:cNvPr>
          <p:cNvSpPr/>
          <p:nvPr/>
        </p:nvSpPr>
        <p:spPr>
          <a:xfrm>
            <a:off x="9441972" y="2723923"/>
            <a:ext cx="747251" cy="549649"/>
          </a:xfrm>
          <a:custGeom>
            <a:avLst/>
            <a:gdLst/>
            <a:ahLst/>
            <a:cxnLst/>
            <a:rect l="l" t="t" r="r" b="b"/>
            <a:pathLst>
              <a:path w="1414605" h="963700">
                <a:moveTo>
                  <a:pt x="0" y="0"/>
                </a:moveTo>
                <a:lnTo>
                  <a:pt x="1414605" y="0"/>
                </a:lnTo>
                <a:lnTo>
                  <a:pt x="1414605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19" name="Group 12">
            <a:extLst>
              <a:ext uri="{FF2B5EF4-FFF2-40B4-BE49-F238E27FC236}">
                <a16:creationId xmlns:a16="http://schemas.microsoft.com/office/drawing/2014/main" id="{AECD43F2-697A-015E-C87F-5AA3CF400308}"/>
              </a:ext>
            </a:extLst>
          </p:cNvPr>
          <p:cNvGrpSpPr/>
          <p:nvPr/>
        </p:nvGrpSpPr>
        <p:grpSpPr>
          <a:xfrm>
            <a:off x="282619" y="3429000"/>
            <a:ext cx="2456349" cy="3099799"/>
            <a:chOff x="0" y="0"/>
            <a:chExt cx="596060" cy="723994"/>
          </a:xfrm>
        </p:grpSpPr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35D99B4A-390E-2905-2786-F604E77A0D14}"/>
                </a:ext>
              </a:extLst>
            </p:cNvPr>
            <p:cNvSpPr/>
            <p:nvPr/>
          </p:nvSpPr>
          <p:spPr>
            <a:xfrm>
              <a:off x="0" y="0"/>
              <a:ext cx="596060" cy="723994"/>
            </a:xfrm>
            <a:custGeom>
              <a:avLst/>
              <a:gdLst/>
              <a:ahLst/>
              <a:cxnLst/>
              <a:rect l="l" t="t" r="r" b="b"/>
              <a:pathLst>
                <a:path w="596060" h="723994">
                  <a:moveTo>
                    <a:pt x="37791" y="0"/>
                  </a:moveTo>
                  <a:lnTo>
                    <a:pt x="558269" y="0"/>
                  </a:lnTo>
                  <a:cubicBezTo>
                    <a:pt x="579140" y="0"/>
                    <a:pt x="596060" y="16919"/>
                    <a:pt x="596060" y="37791"/>
                  </a:cubicBezTo>
                  <a:lnTo>
                    <a:pt x="596060" y="686203"/>
                  </a:lnTo>
                  <a:cubicBezTo>
                    <a:pt x="596060" y="707074"/>
                    <a:pt x="579140" y="723994"/>
                    <a:pt x="558269" y="723994"/>
                  </a:cubicBezTo>
                  <a:lnTo>
                    <a:pt x="37791" y="723994"/>
                  </a:lnTo>
                  <a:cubicBezTo>
                    <a:pt x="27768" y="723994"/>
                    <a:pt x="18156" y="720012"/>
                    <a:pt x="11069" y="712925"/>
                  </a:cubicBezTo>
                  <a:cubicBezTo>
                    <a:pt x="3982" y="705838"/>
                    <a:pt x="0" y="696226"/>
                    <a:pt x="0" y="686203"/>
                  </a:cubicBezTo>
                  <a:lnTo>
                    <a:pt x="0" y="37791"/>
                  </a:lnTo>
                  <a:cubicBezTo>
                    <a:pt x="0" y="27768"/>
                    <a:pt x="3982" y="18156"/>
                    <a:pt x="11069" y="11069"/>
                  </a:cubicBezTo>
                  <a:cubicBezTo>
                    <a:pt x="18156" y="3982"/>
                    <a:pt x="27768" y="0"/>
                    <a:pt x="37791" y="0"/>
                  </a:cubicBezTo>
                  <a:close/>
                </a:path>
              </a:pathLst>
            </a:custGeom>
            <a:blipFill>
              <a:blip r:embed="rId5"/>
              <a:stretch>
                <a:fillRect t="-1473" b="-1473"/>
              </a:stretch>
            </a:blipFill>
            <a:ln w="47625" cap="sq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10">
            <a:extLst>
              <a:ext uri="{FF2B5EF4-FFF2-40B4-BE49-F238E27FC236}">
                <a16:creationId xmlns:a16="http://schemas.microsoft.com/office/drawing/2014/main" id="{99E127A0-5A78-7002-55FA-023F4A8D573B}"/>
              </a:ext>
            </a:extLst>
          </p:cNvPr>
          <p:cNvGrpSpPr/>
          <p:nvPr/>
        </p:nvGrpSpPr>
        <p:grpSpPr>
          <a:xfrm>
            <a:off x="7210591" y="3641103"/>
            <a:ext cx="4462763" cy="2357923"/>
            <a:chOff x="0" y="0"/>
            <a:chExt cx="1173316" cy="619927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E2504CE-EE89-6F42-DEEE-02849FFA25B8}"/>
                </a:ext>
              </a:extLst>
            </p:cNvPr>
            <p:cNvSpPr/>
            <p:nvPr/>
          </p:nvSpPr>
          <p:spPr>
            <a:xfrm>
              <a:off x="0" y="0"/>
              <a:ext cx="1173316" cy="619927"/>
            </a:xfrm>
            <a:custGeom>
              <a:avLst/>
              <a:gdLst/>
              <a:ahLst/>
              <a:cxnLst/>
              <a:rect l="l" t="t" r="r" b="b"/>
              <a:pathLst>
                <a:path w="1173316" h="619927">
                  <a:moveTo>
                    <a:pt x="39224" y="0"/>
                  </a:moveTo>
                  <a:lnTo>
                    <a:pt x="1134093" y="0"/>
                  </a:lnTo>
                  <a:cubicBezTo>
                    <a:pt x="1155755" y="0"/>
                    <a:pt x="1173316" y="17561"/>
                    <a:pt x="1173316" y="39224"/>
                  </a:cubicBezTo>
                  <a:lnTo>
                    <a:pt x="1173316" y="580704"/>
                  </a:lnTo>
                  <a:cubicBezTo>
                    <a:pt x="1173316" y="591106"/>
                    <a:pt x="1169184" y="601083"/>
                    <a:pt x="1161828" y="608439"/>
                  </a:cubicBezTo>
                  <a:cubicBezTo>
                    <a:pt x="1154472" y="615795"/>
                    <a:pt x="1144495" y="619927"/>
                    <a:pt x="1134093" y="619927"/>
                  </a:cubicBezTo>
                  <a:lnTo>
                    <a:pt x="39224" y="619927"/>
                  </a:lnTo>
                  <a:cubicBezTo>
                    <a:pt x="17561" y="619927"/>
                    <a:pt x="0" y="602366"/>
                    <a:pt x="0" y="580704"/>
                  </a:cubicBezTo>
                  <a:lnTo>
                    <a:pt x="0" y="39224"/>
                  </a:lnTo>
                  <a:cubicBezTo>
                    <a:pt x="0" y="17561"/>
                    <a:pt x="17561" y="0"/>
                    <a:pt x="39224" y="0"/>
                  </a:cubicBezTo>
                  <a:close/>
                </a:path>
              </a:pathLst>
            </a:custGeom>
            <a:blipFill>
              <a:blip r:embed="rId6"/>
              <a:stretch>
                <a:fillRect t="-11202" b="-11202"/>
              </a:stretch>
            </a:blipFill>
            <a:ln w="47625" cap="rnd">
              <a:solidFill>
                <a:schemeClr val="tx2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1" name="Grafika 30" descr="Liczydło kontur">
            <a:extLst>
              <a:ext uri="{FF2B5EF4-FFF2-40B4-BE49-F238E27FC236}">
                <a16:creationId xmlns:a16="http://schemas.microsoft.com/office/drawing/2014/main" id="{B0021CBA-9AE6-55C7-A145-C9F818977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38071" y="30536"/>
            <a:ext cx="1715729" cy="1715729"/>
          </a:xfrm>
          <a:prstGeom prst="rect">
            <a:avLst/>
          </a:prstGeom>
        </p:spPr>
      </p:pic>
      <p:pic>
        <p:nvPicPr>
          <p:cNvPr id="39" name="Grafika 38" descr="Atom z wypełnieniem pełnym">
            <a:extLst>
              <a:ext uri="{FF2B5EF4-FFF2-40B4-BE49-F238E27FC236}">
                <a16:creationId xmlns:a16="http://schemas.microsoft.com/office/drawing/2014/main" id="{729995AA-5044-2070-88BA-EC8D571776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9632" y="1429693"/>
            <a:ext cx="2376948" cy="2221589"/>
          </a:xfrm>
          <a:prstGeom prst="rect">
            <a:avLst/>
          </a:prstGeom>
        </p:spPr>
      </p:pic>
      <p:grpSp>
        <p:nvGrpSpPr>
          <p:cNvPr id="42" name="Group 14">
            <a:extLst>
              <a:ext uri="{FF2B5EF4-FFF2-40B4-BE49-F238E27FC236}">
                <a16:creationId xmlns:a16="http://schemas.microsoft.com/office/drawing/2014/main" id="{C9961EB3-F31C-B91F-94D2-FDDC8A06EF4D}"/>
              </a:ext>
            </a:extLst>
          </p:cNvPr>
          <p:cNvGrpSpPr/>
          <p:nvPr/>
        </p:nvGrpSpPr>
        <p:grpSpPr>
          <a:xfrm>
            <a:off x="2575585" y="4068856"/>
            <a:ext cx="12677813" cy="456108"/>
            <a:chOff x="-12699726" y="1203604"/>
            <a:chExt cx="17324563" cy="608144"/>
          </a:xfrm>
        </p:grpSpPr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0F0B1BFF-1F2B-A54F-6953-726D71FAA9EF}"/>
                </a:ext>
              </a:extLst>
            </p:cNvPr>
            <p:cNvSpPr txBox="1"/>
            <p:nvPr/>
          </p:nvSpPr>
          <p:spPr>
            <a:xfrm>
              <a:off x="-12699726" y="1295965"/>
              <a:ext cx="6958365" cy="515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0"/>
                </a:lnSpc>
              </a:pPr>
              <a:endParaRPr lang="pl-PL" sz="2378" dirty="0">
                <a:solidFill>
                  <a:srgbClr val="D2A54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9C6BB685-D849-888C-65F8-5E12305D3B50}"/>
                </a:ext>
              </a:extLst>
            </p:cNvPr>
            <p:cNvSpPr txBox="1"/>
            <p:nvPr/>
          </p:nvSpPr>
          <p:spPr>
            <a:xfrm>
              <a:off x="4504000" y="1203604"/>
              <a:ext cx="120837" cy="538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r>
                <a:rPr lang="en-US" sz="2378">
                  <a:solidFill>
                    <a:srgbClr val="D2A540"/>
                  </a:solidFill>
                  <a:latin typeface="ABeeZee Bold"/>
                </a:rPr>
                <a:t>.</a:t>
              </a:r>
            </a:p>
          </p:txBody>
        </p:sp>
      </p:grpSp>
      <p:sp>
        <p:nvSpPr>
          <p:cNvPr id="47" name="Prostokąt: zaokrąglone rogi 46">
            <a:extLst>
              <a:ext uri="{FF2B5EF4-FFF2-40B4-BE49-F238E27FC236}">
                <a16:creationId xmlns:a16="http://schemas.microsoft.com/office/drawing/2014/main" id="{F320D25B-C4F2-98D3-797A-B81E694E246C}"/>
              </a:ext>
            </a:extLst>
          </p:cNvPr>
          <p:cNvSpPr/>
          <p:nvPr/>
        </p:nvSpPr>
        <p:spPr>
          <a:xfrm>
            <a:off x="3204832" y="3865518"/>
            <a:ext cx="3913723" cy="2741759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6" name="pole tekstowe 45">
            <a:extLst>
              <a:ext uri="{FF2B5EF4-FFF2-40B4-BE49-F238E27FC236}">
                <a16:creationId xmlns:a16="http://schemas.microsoft.com/office/drawing/2014/main" id="{FF12DDDF-6A8B-4890-BDD7-777FBCE7237F}"/>
              </a:ext>
            </a:extLst>
          </p:cNvPr>
          <p:cNvSpPr txBox="1"/>
          <p:nvPr/>
        </p:nvSpPr>
        <p:spPr>
          <a:xfrm>
            <a:off x="3204832" y="3927730"/>
            <a:ext cx="3966804" cy="248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330"/>
              </a:lnSpc>
            </a:pPr>
            <a:r>
              <a:rPr lang="pl-PL" b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O</a:t>
            </a:r>
            <a:r>
              <a:rPr lang="pl-PL" sz="1800" b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bjęta honorowym patronatem Wydziału Instalacji Budowlanych Hydrotechniki i Inżynierii </a:t>
            </a:r>
          </a:p>
          <a:p>
            <a:pPr algn="ctr">
              <a:lnSpc>
                <a:spcPts val="3330"/>
              </a:lnSpc>
            </a:pPr>
            <a:r>
              <a:rPr lang="pl-PL" sz="1800" b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Środowiska</a:t>
            </a:r>
          </a:p>
          <a:p>
            <a:pPr algn="ctr">
              <a:lnSpc>
                <a:spcPts val="3330"/>
              </a:lnSpc>
              <a:spcBef>
                <a:spcPct val="0"/>
              </a:spcBef>
            </a:pPr>
            <a:r>
              <a:rPr lang="pl-PL" sz="1800" b="1" dirty="0">
                <a:solidFill>
                  <a:schemeClr val="accent2">
                    <a:lumMod val="50000"/>
                  </a:schemeClr>
                </a:solidFill>
                <a:latin typeface="Amasis MT Pro" panose="020405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Politechniki Warszawskiej</a:t>
            </a:r>
          </a:p>
          <a:p>
            <a:endParaRPr lang="pl-P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4" name="Grafika 53" descr="Wahadło Newtona kontur">
            <a:extLst>
              <a:ext uri="{FF2B5EF4-FFF2-40B4-BE49-F238E27FC236}">
                <a16:creationId xmlns:a16="http://schemas.microsoft.com/office/drawing/2014/main" id="{E1F529F0-F11C-8C91-DE58-B52F70B75B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4900" y="61146"/>
            <a:ext cx="1442776" cy="14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45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10000"/>
                <a:lumOff val="90000"/>
              </a:schemeClr>
            </a:gs>
            <a:gs pos="90000">
              <a:schemeClr val="accent1">
                <a:lumMod val="40000"/>
                <a:lumOff val="60000"/>
              </a:schemeClr>
            </a:gs>
            <a:gs pos="100000">
              <a:schemeClr val="tx2">
                <a:lumMod val="50000"/>
                <a:lumOff val="50000"/>
              </a:schemeClr>
            </a:gs>
            <a:gs pos="56000">
              <a:schemeClr val="tx2">
                <a:lumMod val="25000"/>
                <a:lumOff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377F5E-578C-05A5-12A8-E90F85E5B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802"/>
            <a:ext cx="10515600" cy="132556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Amasis MT Pro Light" panose="02040304050005020304" pitchFamily="18" charset="-18"/>
                <a:cs typeface="Aptos Serif" panose="02020604070405020304" pitchFamily="18" charset="0"/>
              </a:rPr>
              <a:t>Matematyka i fizyka w praktyce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D251CF1-3FCD-D104-4B92-1523141BC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530781" cy="4351338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</a:pPr>
            <a:r>
              <a:rPr lang="pl-PL" sz="2400" dirty="0">
                <a:latin typeface="Amasis MT Pro" panose="02040504050005020304" pitchFamily="18" charset="-18"/>
              </a:rPr>
              <a:t>Konkursy matematyczne </a:t>
            </a:r>
          </a:p>
          <a:p>
            <a:pPr>
              <a:buClr>
                <a:srgbClr val="002060"/>
              </a:buClr>
            </a:pPr>
            <a:r>
              <a:rPr lang="pl-PL" sz="2400" dirty="0">
                <a:latin typeface="Amasis MT Pro" panose="02040504050005020304" pitchFamily="18" charset="-18"/>
              </a:rPr>
              <a:t>Wykłady i warsztaty matematyczne oraz fizyczne (na uczelniach)</a:t>
            </a:r>
          </a:p>
          <a:p>
            <a:pPr>
              <a:buClr>
                <a:srgbClr val="002060"/>
              </a:buClr>
            </a:pPr>
            <a:r>
              <a:rPr lang="pl-PL" sz="2400" dirty="0">
                <a:latin typeface="Amasis MT Pro" panose="02040504050005020304" pitchFamily="18" charset="-18"/>
              </a:rPr>
              <a:t>Turnieje szachowe </a:t>
            </a:r>
          </a:p>
          <a:p>
            <a:pPr>
              <a:buClr>
                <a:srgbClr val="002060"/>
              </a:buClr>
            </a:pPr>
            <a:r>
              <a:rPr lang="pl-PL" sz="2400" dirty="0">
                <a:latin typeface="Amasis MT Pro" panose="02040504050005020304" pitchFamily="18" charset="-18"/>
              </a:rPr>
              <a:t>Internetowa Gra Giełdowa 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7EC8B780-4459-A5FB-22B6-59DBA86276D6}"/>
              </a:ext>
            </a:extLst>
          </p:cNvPr>
          <p:cNvGrpSpPr/>
          <p:nvPr/>
        </p:nvGrpSpPr>
        <p:grpSpPr>
          <a:xfrm>
            <a:off x="671681" y="3808121"/>
            <a:ext cx="4454013" cy="2783077"/>
            <a:chOff x="0" y="0"/>
            <a:chExt cx="812800" cy="537195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AD18CC3D-89C5-6809-856D-1526F93D8414}"/>
                </a:ext>
              </a:extLst>
            </p:cNvPr>
            <p:cNvSpPr/>
            <p:nvPr/>
          </p:nvSpPr>
          <p:spPr>
            <a:xfrm>
              <a:off x="0" y="0"/>
              <a:ext cx="812800" cy="537195"/>
            </a:xfrm>
            <a:custGeom>
              <a:avLst/>
              <a:gdLst/>
              <a:ahLst/>
              <a:cxnLst/>
              <a:rect l="l" t="t" r="r" b="b"/>
              <a:pathLst>
                <a:path w="812800" h="537195">
                  <a:moveTo>
                    <a:pt x="25723" y="0"/>
                  </a:moveTo>
                  <a:lnTo>
                    <a:pt x="787077" y="0"/>
                  </a:lnTo>
                  <a:cubicBezTo>
                    <a:pt x="801283" y="0"/>
                    <a:pt x="812800" y="11517"/>
                    <a:pt x="812800" y="25723"/>
                  </a:cubicBezTo>
                  <a:lnTo>
                    <a:pt x="812800" y="511471"/>
                  </a:lnTo>
                  <a:cubicBezTo>
                    <a:pt x="812800" y="525678"/>
                    <a:pt x="801283" y="537195"/>
                    <a:pt x="787077" y="537195"/>
                  </a:cubicBezTo>
                  <a:lnTo>
                    <a:pt x="25723" y="537195"/>
                  </a:lnTo>
                  <a:cubicBezTo>
                    <a:pt x="18901" y="537195"/>
                    <a:pt x="12358" y="534485"/>
                    <a:pt x="7534" y="529661"/>
                  </a:cubicBezTo>
                  <a:cubicBezTo>
                    <a:pt x="2710" y="524837"/>
                    <a:pt x="0" y="518294"/>
                    <a:pt x="0" y="511471"/>
                  </a:cubicBezTo>
                  <a:lnTo>
                    <a:pt x="0" y="25723"/>
                  </a:lnTo>
                  <a:cubicBezTo>
                    <a:pt x="0" y="11517"/>
                    <a:pt x="11517" y="0"/>
                    <a:pt x="25723" y="0"/>
                  </a:cubicBezTo>
                  <a:close/>
                </a:path>
              </a:pathLst>
            </a:custGeom>
            <a:blipFill>
              <a:blip r:embed="rId2"/>
              <a:stretch>
                <a:fillRect l="-3909" r="-3909"/>
              </a:stretch>
            </a:blipFill>
            <a:ln w="47625" cap="sq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AB95F6D9-AAD7-CBED-798D-6B59A789DE02}"/>
              </a:ext>
            </a:extLst>
          </p:cNvPr>
          <p:cNvGrpSpPr/>
          <p:nvPr/>
        </p:nvGrpSpPr>
        <p:grpSpPr>
          <a:xfrm>
            <a:off x="6096000" y="2894051"/>
            <a:ext cx="5653548" cy="3356276"/>
            <a:chOff x="0" y="0"/>
            <a:chExt cx="843801" cy="500929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A02793E9-FABA-9288-3E2A-177540FC9C8E}"/>
                </a:ext>
              </a:extLst>
            </p:cNvPr>
            <p:cNvSpPr/>
            <p:nvPr/>
          </p:nvSpPr>
          <p:spPr>
            <a:xfrm>
              <a:off x="0" y="0"/>
              <a:ext cx="843801" cy="500929"/>
            </a:xfrm>
            <a:custGeom>
              <a:avLst/>
              <a:gdLst/>
              <a:ahLst/>
              <a:cxnLst/>
              <a:rect l="l" t="t" r="r" b="b"/>
              <a:pathLst>
                <a:path w="843801" h="500929">
                  <a:moveTo>
                    <a:pt x="22116" y="0"/>
                  </a:moveTo>
                  <a:lnTo>
                    <a:pt x="821685" y="0"/>
                  </a:lnTo>
                  <a:cubicBezTo>
                    <a:pt x="833899" y="0"/>
                    <a:pt x="843801" y="9902"/>
                    <a:pt x="843801" y="22116"/>
                  </a:cubicBezTo>
                  <a:lnTo>
                    <a:pt x="843801" y="478814"/>
                  </a:lnTo>
                  <a:cubicBezTo>
                    <a:pt x="843801" y="491028"/>
                    <a:pt x="833899" y="500929"/>
                    <a:pt x="821685" y="500929"/>
                  </a:cubicBezTo>
                  <a:lnTo>
                    <a:pt x="22116" y="500929"/>
                  </a:lnTo>
                  <a:cubicBezTo>
                    <a:pt x="9902" y="500929"/>
                    <a:pt x="0" y="491028"/>
                    <a:pt x="0" y="478814"/>
                  </a:cubicBezTo>
                  <a:lnTo>
                    <a:pt x="0" y="22116"/>
                  </a:lnTo>
                  <a:cubicBezTo>
                    <a:pt x="0" y="9902"/>
                    <a:pt x="9902" y="0"/>
                    <a:pt x="22116" y="0"/>
                  </a:cubicBezTo>
                  <a:close/>
                </a:path>
              </a:pathLst>
            </a:custGeom>
            <a:blipFill>
              <a:blip r:embed="rId3"/>
              <a:stretch>
                <a:fillRect t="-10401" b="-10401"/>
              </a:stretch>
            </a:blipFill>
            <a:ln w="47625" cap="sq">
              <a:solidFill>
                <a:schemeClr val="tx2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34278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71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75000"/>
              </a:schemeClr>
            </a:gs>
            <a:gs pos="28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5C7435-B237-A438-AAE8-8CA35B6B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masis MT Pro Light" panose="02040304050005020304" pitchFamily="18" charset="-18"/>
                <a:cs typeface="Aptos Serif" panose="020B0502040204020203" pitchFamily="18" charset="0"/>
              </a:rPr>
              <a:t>Klasa 1c 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  <a:latin typeface="Amasis MT Pro Light" panose="02040304050005020304" pitchFamily="18" charset="-18"/>
                <a:cs typeface="Aptos Serif" panose="020B0502040204020203" pitchFamily="18" charset="0"/>
              </a:rPr>
            </a:br>
            <a:r>
              <a:rPr lang="pl-PL" dirty="0" err="1">
                <a:solidFill>
                  <a:schemeClr val="accent3">
                    <a:lumMod val="50000"/>
                  </a:schemeClr>
                </a:solidFill>
                <a:latin typeface="Amasis MT Pro Light" panose="02040304050005020304" pitchFamily="18" charset="-18"/>
                <a:cs typeface="Aptos Serif" panose="020B0502040204020203" pitchFamily="18" charset="0"/>
              </a:rPr>
              <a:t>biologiczno</a:t>
            </a:r>
            <a:r>
              <a:rPr lang="pl-PL" dirty="0">
                <a:solidFill>
                  <a:schemeClr val="accent3">
                    <a:lumMod val="50000"/>
                  </a:schemeClr>
                </a:solidFill>
                <a:latin typeface="Amasis MT Pro Light" panose="02040304050005020304" pitchFamily="18" charset="-18"/>
                <a:cs typeface="Aptos Serif" panose="020B0502040204020203" pitchFamily="18" charset="0"/>
              </a:rPr>
              <a:t> – geograficzna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784829B8-FB53-687D-D7CC-3E16609E279D}"/>
              </a:ext>
            </a:extLst>
          </p:cNvPr>
          <p:cNvSpPr/>
          <p:nvPr/>
        </p:nvSpPr>
        <p:spPr>
          <a:xfrm>
            <a:off x="171539" y="4151480"/>
            <a:ext cx="2376948" cy="40044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B5E012D-D372-0CBF-359A-605595E4AE3B}"/>
              </a:ext>
            </a:extLst>
          </p:cNvPr>
          <p:cNvSpPr/>
          <p:nvPr/>
        </p:nvSpPr>
        <p:spPr>
          <a:xfrm>
            <a:off x="171539" y="1582086"/>
            <a:ext cx="3659317" cy="400445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8466E2FD-D8F7-FE21-FB23-C8BBC762B8B7}"/>
              </a:ext>
            </a:extLst>
          </p:cNvPr>
          <p:cNvSpPr txBox="1">
            <a:spLocks/>
          </p:cNvSpPr>
          <p:nvPr/>
        </p:nvSpPr>
        <p:spPr>
          <a:xfrm>
            <a:off x="120236" y="4185894"/>
            <a:ext cx="5009535" cy="17506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2400" b="1" dirty="0">
                <a:solidFill>
                  <a:schemeClr val="bg2"/>
                </a:solidFill>
                <a:latin typeface="Amasis MT Pro" panose="02040504050005020304" pitchFamily="18" charset="-18"/>
              </a:rPr>
              <a:t>Języki obce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(kontynuacja)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hiszpański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niemiecki  </a:t>
            </a:r>
          </a:p>
        </p:txBody>
      </p:sp>
      <p:sp>
        <p:nvSpPr>
          <p:cNvPr id="5" name="Freeform 25">
            <a:extLst>
              <a:ext uri="{FF2B5EF4-FFF2-40B4-BE49-F238E27FC236}">
                <a16:creationId xmlns:a16="http://schemas.microsoft.com/office/drawing/2014/main" id="{D2A0A88A-8173-6A76-A421-3E3D4D8A4B87}"/>
              </a:ext>
            </a:extLst>
          </p:cNvPr>
          <p:cNvSpPr/>
          <p:nvPr/>
        </p:nvSpPr>
        <p:spPr>
          <a:xfrm>
            <a:off x="4352516" y="4524964"/>
            <a:ext cx="747251" cy="508813"/>
          </a:xfrm>
          <a:custGeom>
            <a:avLst/>
            <a:gdLst/>
            <a:ahLst/>
            <a:cxnLst/>
            <a:rect l="l" t="t" r="r" b="b"/>
            <a:pathLst>
              <a:path w="1592892" h="963700">
                <a:moveTo>
                  <a:pt x="0" y="0"/>
                </a:moveTo>
                <a:lnTo>
                  <a:pt x="1592893" y="0"/>
                </a:lnTo>
                <a:lnTo>
                  <a:pt x="1592893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B4AA67-75E6-B089-AD4E-DF5C2716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077" y="1598173"/>
            <a:ext cx="3659317" cy="2267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chemeClr val="bg2"/>
                </a:solidFill>
                <a:latin typeface="Bookman Old Style" panose="02050604050505020204" pitchFamily="18" charset="0"/>
              </a:rPr>
              <a:t>Przedmioty rozszerzone :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Geografia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Biologia  </a:t>
            </a:r>
          </a:p>
          <a:p>
            <a:r>
              <a:rPr lang="pl-PL" sz="2400" dirty="0">
                <a:latin typeface="Amasis MT Pro" panose="02040504050005020304" pitchFamily="18" charset="-18"/>
              </a:rPr>
              <a:t>Język angielski </a:t>
            </a:r>
            <a:r>
              <a:rPr lang="pl-PL" sz="2000" dirty="0">
                <a:latin typeface="Amasis MT Pro" panose="02040504050005020304" pitchFamily="18" charset="-18"/>
              </a:rPr>
              <a:t> </a:t>
            </a: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45FC7EBD-195A-F169-E5EB-D5AB184378BC}"/>
              </a:ext>
            </a:extLst>
          </p:cNvPr>
          <p:cNvSpPr/>
          <p:nvPr/>
        </p:nvSpPr>
        <p:spPr>
          <a:xfrm>
            <a:off x="3518563" y="5061225"/>
            <a:ext cx="747251" cy="549649"/>
          </a:xfrm>
          <a:custGeom>
            <a:avLst/>
            <a:gdLst/>
            <a:ahLst/>
            <a:cxnLst/>
            <a:rect l="l" t="t" r="r" b="b"/>
            <a:pathLst>
              <a:path w="1414605" h="963700">
                <a:moveTo>
                  <a:pt x="0" y="0"/>
                </a:moveTo>
                <a:lnTo>
                  <a:pt x="1414605" y="0"/>
                </a:lnTo>
                <a:lnTo>
                  <a:pt x="1414605" y="963700"/>
                </a:lnTo>
                <a:lnTo>
                  <a:pt x="0" y="9637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C9961EB3-F31C-B91F-94D2-FDDC8A06EF4D}"/>
              </a:ext>
            </a:extLst>
          </p:cNvPr>
          <p:cNvGrpSpPr/>
          <p:nvPr/>
        </p:nvGrpSpPr>
        <p:grpSpPr>
          <a:xfrm>
            <a:off x="2575585" y="4068856"/>
            <a:ext cx="12677813" cy="456108"/>
            <a:chOff x="-12699726" y="1203604"/>
            <a:chExt cx="17324563" cy="608144"/>
          </a:xfrm>
        </p:grpSpPr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0F0B1BFF-1F2B-A54F-6953-726D71FAA9EF}"/>
                </a:ext>
              </a:extLst>
            </p:cNvPr>
            <p:cNvSpPr txBox="1"/>
            <p:nvPr/>
          </p:nvSpPr>
          <p:spPr>
            <a:xfrm>
              <a:off x="-12699726" y="1295965"/>
              <a:ext cx="6958365" cy="5157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0"/>
                </a:lnSpc>
              </a:pPr>
              <a:endParaRPr lang="pl-PL" sz="2378" dirty="0">
                <a:solidFill>
                  <a:srgbClr val="D2A540"/>
                </a:solidFill>
                <a:latin typeface="Open Sans Bold" panose="020B0806030504020204" pitchFamily="34" charset="0"/>
                <a:ea typeface="Open Sans Bold" panose="020B0806030504020204" pitchFamily="34" charset="0"/>
                <a:cs typeface="Open Sans Bold" panose="020B0806030504020204" pitchFamily="34" charset="0"/>
              </a:endParaRPr>
            </a:p>
          </p:txBody>
        </p:sp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9C6BB685-D849-888C-65F8-5E12305D3B50}"/>
                </a:ext>
              </a:extLst>
            </p:cNvPr>
            <p:cNvSpPr txBox="1"/>
            <p:nvPr/>
          </p:nvSpPr>
          <p:spPr>
            <a:xfrm>
              <a:off x="4504000" y="1203604"/>
              <a:ext cx="120837" cy="538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30"/>
                </a:lnSpc>
                <a:spcBef>
                  <a:spcPct val="0"/>
                </a:spcBef>
              </a:pPr>
              <a:r>
                <a:rPr lang="en-US" sz="2378">
                  <a:solidFill>
                    <a:srgbClr val="D2A540"/>
                  </a:solidFill>
                  <a:latin typeface="ABeeZee Bold"/>
                </a:rPr>
                <a:t>.</a:t>
              </a:r>
            </a:p>
          </p:txBody>
        </p:sp>
      </p:grpSp>
      <p:pic>
        <p:nvPicPr>
          <p:cNvPr id="9" name="Grafika 8" descr="Mikroskop kontur">
            <a:extLst>
              <a:ext uri="{FF2B5EF4-FFF2-40B4-BE49-F238E27FC236}">
                <a16:creationId xmlns:a16="http://schemas.microsoft.com/office/drawing/2014/main" id="{29D65C5D-F35B-E556-7218-C5120612B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03781" y="50421"/>
            <a:ext cx="1985501" cy="1985501"/>
          </a:xfrm>
          <a:prstGeom prst="rect">
            <a:avLst/>
          </a:prstGeom>
        </p:spPr>
      </p:pic>
      <p:pic>
        <p:nvPicPr>
          <p:cNvPr id="13" name="Grafika 12" descr="Kula ziemska: Afryka i Europa z wypełnieniem pełnym">
            <a:extLst>
              <a:ext uri="{FF2B5EF4-FFF2-40B4-BE49-F238E27FC236}">
                <a16:creationId xmlns:a16="http://schemas.microsoft.com/office/drawing/2014/main" id="{22DB3F16-B0BE-07DD-A2D6-A8F74833A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6940" y="2182753"/>
            <a:ext cx="1893999" cy="1893999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015C2C2-89D3-B50C-0391-859EF11E09B5}"/>
              </a:ext>
            </a:extLst>
          </p:cNvPr>
          <p:cNvSpPr/>
          <p:nvPr/>
        </p:nvSpPr>
        <p:spPr>
          <a:xfrm>
            <a:off x="1746820" y="50421"/>
            <a:ext cx="1985502" cy="1464931"/>
          </a:xfrm>
          <a:custGeom>
            <a:avLst/>
            <a:gdLst/>
            <a:ahLst/>
            <a:cxnLst/>
            <a:rect l="l" t="t" r="r" b="b"/>
            <a:pathLst>
              <a:path w="2648520" h="2147709">
                <a:moveTo>
                  <a:pt x="0" y="0"/>
                </a:moveTo>
                <a:lnTo>
                  <a:pt x="2648520" y="0"/>
                </a:lnTo>
                <a:lnTo>
                  <a:pt x="2648520" y="2147709"/>
                </a:lnTo>
                <a:lnTo>
                  <a:pt x="0" y="2147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44C8BC1-ED14-3C8F-B6F9-7D8BA30DE5E2}"/>
              </a:ext>
            </a:extLst>
          </p:cNvPr>
          <p:cNvSpPr/>
          <p:nvPr/>
        </p:nvSpPr>
        <p:spPr>
          <a:xfrm>
            <a:off x="2575585" y="5534651"/>
            <a:ext cx="806169" cy="549649"/>
          </a:xfrm>
          <a:custGeom>
            <a:avLst/>
            <a:gdLst/>
            <a:ahLst/>
            <a:cxnLst/>
            <a:rect l="l" t="t" r="r" b="b"/>
            <a:pathLst>
              <a:path w="1474505" h="981632">
                <a:moveTo>
                  <a:pt x="0" y="0"/>
                </a:moveTo>
                <a:lnTo>
                  <a:pt x="1474505" y="0"/>
                </a:lnTo>
                <a:lnTo>
                  <a:pt x="1474505" y="981632"/>
                </a:lnTo>
                <a:lnTo>
                  <a:pt x="0" y="9816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478" r="-547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id="{0DB71DF1-79D9-A6C7-E434-5CCDD90A2079}"/>
              </a:ext>
            </a:extLst>
          </p:cNvPr>
          <p:cNvGrpSpPr/>
          <p:nvPr/>
        </p:nvGrpSpPr>
        <p:grpSpPr>
          <a:xfrm>
            <a:off x="4596724" y="1531583"/>
            <a:ext cx="3569317" cy="1893999"/>
            <a:chOff x="0" y="0"/>
            <a:chExt cx="998817" cy="519851"/>
          </a:xfrm>
        </p:grpSpPr>
        <p:sp>
          <p:nvSpPr>
            <p:cNvPr id="17" name="Freeform 25">
              <a:extLst>
                <a:ext uri="{FF2B5EF4-FFF2-40B4-BE49-F238E27FC236}">
                  <a16:creationId xmlns:a16="http://schemas.microsoft.com/office/drawing/2014/main" id="{6188DB2A-95A0-7159-9770-76BCC6DE42C0}"/>
                </a:ext>
              </a:extLst>
            </p:cNvPr>
            <p:cNvSpPr/>
            <p:nvPr/>
          </p:nvSpPr>
          <p:spPr>
            <a:xfrm>
              <a:off x="0" y="0"/>
              <a:ext cx="998817" cy="519851"/>
            </a:xfrm>
            <a:custGeom>
              <a:avLst/>
              <a:gdLst/>
              <a:ahLst/>
              <a:cxnLst/>
              <a:rect l="l" t="t" r="r" b="b"/>
              <a:pathLst>
                <a:path w="998817" h="519851">
                  <a:moveTo>
                    <a:pt x="24636" y="0"/>
                  </a:moveTo>
                  <a:lnTo>
                    <a:pt x="974182" y="0"/>
                  </a:lnTo>
                  <a:cubicBezTo>
                    <a:pt x="980715" y="0"/>
                    <a:pt x="986982" y="2596"/>
                    <a:pt x="991602" y="7216"/>
                  </a:cubicBezTo>
                  <a:cubicBezTo>
                    <a:pt x="996222" y="11836"/>
                    <a:pt x="998817" y="18102"/>
                    <a:pt x="998817" y="24636"/>
                  </a:cubicBezTo>
                  <a:lnTo>
                    <a:pt x="998817" y="495216"/>
                  </a:lnTo>
                  <a:cubicBezTo>
                    <a:pt x="998817" y="501750"/>
                    <a:pt x="996222" y="508016"/>
                    <a:pt x="991602" y="512636"/>
                  </a:cubicBezTo>
                  <a:cubicBezTo>
                    <a:pt x="986982" y="517256"/>
                    <a:pt x="980715" y="519851"/>
                    <a:pt x="974182" y="519851"/>
                  </a:cubicBezTo>
                  <a:lnTo>
                    <a:pt x="24636" y="519851"/>
                  </a:lnTo>
                  <a:cubicBezTo>
                    <a:pt x="18102" y="519851"/>
                    <a:pt x="11836" y="517256"/>
                    <a:pt x="7216" y="512636"/>
                  </a:cubicBezTo>
                  <a:cubicBezTo>
                    <a:pt x="2596" y="508016"/>
                    <a:pt x="0" y="501750"/>
                    <a:pt x="0" y="495216"/>
                  </a:cubicBezTo>
                  <a:lnTo>
                    <a:pt x="0" y="24636"/>
                  </a:lnTo>
                  <a:cubicBezTo>
                    <a:pt x="0" y="18102"/>
                    <a:pt x="2596" y="11836"/>
                    <a:pt x="7216" y="7216"/>
                  </a:cubicBezTo>
                  <a:cubicBezTo>
                    <a:pt x="11836" y="2596"/>
                    <a:pt x="18102" y="0"/>
                    <a:pt x="24636" y="0"/>
                  </a:cubicBezTo>
                  <a:close/>
                </a:path>
              </a:pathLst>
            </a:custGeom>
            <a:blipFill>
              <a:blip r:embed="rId12"/>
              <a:stretch>
                <a:fillRect t="-1857" b="-1857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6">
            <a:extLst>
              <a:ext uri="{FF2B5EF4-FFF2-40B4-BE49-F238E27FC236}">
                <a16:creationId xmlns:a16="http://schemas.microsoft.com/office/drawing/2014/main" id="{A365907B-2969-92EF-ADD0-D027FB327D86}"/>
              </a:ext>
            </a:extLst>
          </p:cNvPr>
          <p:cNvGrpSpPr/>
          <p:nvPr/>
        </p:nvGrpSpPr>
        <p:grpSpPr>
          <a:xfrm>
            <a:off x="5453820" y="3865518"/>
            <a:ext cx="2596832" cy="2596832"/>
            <a:chOff x="0" y="0"/>
            <a:chExt cx="812800" cy="812800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8BC4417F-E8A6-7F62-FE0B-B2414B6F29A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l="-124" r="-124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D0CDDEDF-1F44-A045-7B84-3BA20736B05E}"/>
              </a:ext>
            </a:extLst>
          </p:cNvPr>
          <p:cNvSpPr/>
          <p:nvPr/>
        </p:nvSpPr>
        <p:spPr>
          <a:xfrm>
            <a:off x="8611437" y="2461846"/>
            <a:ext cx="3195376" cy="4129873"/>
          </a:xfrm>
          <a:prstGeom prst="round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AF36E19-064F-4FBD-7475-B3446BF87E84}"/>
              </a:ext>
            </a:extLst>
          </p:cNvPr>
          <p:cNvSpPr txBox="1"/>
          <p:nvPr/>
        </p:nvSpPr>
        <p:spPr>
          <a:xfrm>
            <a:off x="8797222" y="2677326"/>
            <a:ext cx="2792060" cy="322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122"/>
              </a:lnSpc>
            </a:pPr>
            <a:r>
              <a:rPr lang="pl-PL" sz="2000" b="1" dirty="0">
                <a:solidFill>
                  <a:srgbClr val="FF0000"/>
                </a:solidFill>
                <a:latin typeface="Amasis MT Pro Light" panose="020403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pod opieką naukową Wydziału Geografii i Studiów Regionalnych Uniwersytetu Warszawskiego </a:t>
            </a:r>
          </a:p>
          <a:p>
            <a:pPr algn="ctr">
              <a:lnSpc>
                <a:spcPts val="3122"/>
              </a:lnSpc>
            </a:pPr>
            <a:r>
              <a:rPr lang="pl-PL" sz="2000" b="1" dirty="0">
                <a:solidFill>
                  <a:srgbClr val="FF0000"/>
                </a:solidFill>
                <a:latin typeface="Amasis MT Pro Light" panose="02040304050005020304" pitchFamily="18" charset="-18"/>
                <a:ea typeface="Open Sans Bold" panose="020B0806030504020204" pitchFamily="34" charset="0"/>
                <a:cs typeface="Open Sans Bold" panose="020B0806030504020204" pitchFamily="34" charset="0"/>
              </a:rPr>
              <a:t>oraz Wydziału Biologii Uniwersytetu Warszawskiego</a:t>
            </a:r>
          </a:p>
        </p:txBody>
      </p:sp>
    </p:spTree>
    <p:extLst>
      <p:ext uri="{BB962C8B-B14F-4D97-AF65-F5344CB8AC3E}">
        <p14:creationId xmlns:p14="http://schemas.microsoft.com/office/powerpoint/2010/main" val="39653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75000">
              <a:schemeClr val="accent6">
                <a:lumMod val="40000"/>
                <a:lumOff val="60000"/>
              </a:schemeClr>
            </a:gs>
            <a:gs pos="100000">
              <a:schemeClr val="accent3">
                <a:lumMod val="60000"/>
                <a:lumOff val="40000"/>
              </a:schemeClr>
            </a:gs>
            <a:gs pos="56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F628A0-B19E-4B80-5555-BCBDA8B2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3">
                    <a:lumMod val="50000"/>
                  </a:schemeClr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EKO – ZOŚKA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26E7180-185F-5DB7-EBEB-5AEF69962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173"/>
            <a:ext cx="10515600" cy="4351338"/>
          </a:xfrm>
        </p:spPr>
        <p:txBody>
          <a:bodyPr/>
          <a:lstStyle/>
          <a:p>
            <a:pPr>
              <a:buClr>
                <a:schemeClr val="accent3">
                  <a:lumMod val="50000"/>
                </a:schemeClr>
              </a:buClr>
            </a:pPr>
            <a:r>
              <a:rPr lang="pl-PL" sz="2400" dirty="0">
                <a:latin typeface="Amasis MT Pro" panose="02040504050005020304" pitchFamily="18" charset="-18"/>
              </a:rPr>
              <a:t>Warsztaty z anatomii i zajęcia laboratoryjne 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r>
              <a:rPr lang="pl-PL" sz="2400" dirty="0">
                <a:latin typeface="Amasis MT Pro" panose="02040504050005020304" pitchFamily="18" charset="-18"/>
              </a:rPr>
              <a:t>Wycieczki krajowe i zagraniczne 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r>
              <a:rPr lang="pl-PL" sz="2400" dirty="0">
                <a:latin typeface="Amasis MT Pro" panose="02040504050005020304" pitchFamily="18" charset="-18"/>
              </a:rPr>
              <a:t>Wykłady i warsztaty we współpracy z uczelniami 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r>
              <a:rPr lang="pl-PL" sz="2400" dirty="0">
                <a:latin typeface="Amasis MT Pro" panose="02040504050005020304" pitchFamily="18" charset="-18"/>
              </a:rPr>
              <a:t>Sprzątanie świata, dni tematyczne, akcje ochrony środowiska 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r>
              <a:rPr lang="pl-PL" sz="2400" dirty="0">
                <a:latin typeface="Amasis MT Pro" panose="02040504050005020304" pitchFamily="18" charset="-18"/>
              </a:rPr>
              <a:t>Olimpiady i konkursy biologiczne, geograficzne, ekologiczne, przyrodnicze </a:t>
            </a:r>
          </a:p>
          <a:p>
            <a:pPr>
              <a:buClr>
                <a:schemeClr val="accent3">
                  <a:lumMod val="50000"/>
                </a:schemeClr>
              </a:buClr>
            </a:pPr>
            <a:endParaRPr lang="pl-PL" dirty="0"/>
          </a:p>
        </p:txBody>
      </p:sp>
      <p:grpSp>
        <p:nvGrpSpPr>
          <p:cNvPr id="4" name="Group 14">
            <a:extLst>
              <a:ext uri="{FF2B5EF4-FFF2-40B4-BE49-F238E27FC236}">
                <a16:creationId xmlns:a16="http://schemas.microsoft.com/office/drawing/2014/main" id="{6AB4C802-3CDA-6657-8DC5-1C6C401C6B63}"/>
              </a:ext>
            </a:extLst>
          </p:cNvPr>
          <p:cNvGrpSpPr/>
          <p:nvPr/>
        </p:nvGrpSpPr>
        <p:grpSpPr>
          <a:xfrm>
            <a:off x="4981110" y="3760991"/>
            <a:ext cx="2049808" cy="2820202"/>
            <a:chOff x="0" y="0"/>
            <a:chExt cx="812800" cy="1147799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A810F11F-9629-88B5-18F8-429BDA630767}"/>
                </a:ext>
              </a:extLst>
            </p:cNvPr>
            <p:cNvSpPr/>
            <p:nvPr/>
          </p:nvSpPr>
          <p:spPr>
            <a:xfrm>
              <a:off x="0" y="0"/>
              <a:ext cx="812800" cy="1147799"/>
            </a:xfrm>
            <a:custGeom>
              <a:avLst/>
              <a:gdLst/>
              <a:ahLst/>
              <a:cxnLst/>
              <a:rect l="l" t="t" r="r" b="b"/>
              <a:pathLst>
                <a:path w="812800" h="1147799">
                  <a:moveTo>
                    <a:pt x="42884" y="0"/>
                  </a:moveTo>
                  <a:lnTo>
                    <a:pt x="769916" y="0"/>
                  </a:lnTo>
                  <a:cubicBezTo>
                    <a:pt x="793600" y="0"/>
                    <a:pt x="812800" y="19200"/>
                    <a:pt x="812800" y="42884"/>
                  </a:cubicBezTo>
                  <a:lnTo>
                    <a:pt x="812800" y="1104915"/>
                  </a:lnTo>
                  <a:cubicBezTo>
                    <a:pt x="812800" y="1128599"/>
                    <a:pt x="793600" y="1147799"/>
                    <a:pt x="769916" y="1147799"/>
                  </a:cubicBezTo>
                  <a:lnTo>
                    <a:pt x="42884" y="1147799"/>
                  </a:lnTo>
                  <a:cubicBezTo>
                    <a:pt x="19200" y="1147799"/>
                    <a:pt x="0" y="1128599"/>
                    <a:pt x="0" y="1104915"/>
                  </a:cubicBezTo>
                  <a:lnTo>
                    <a:pt x="0" y="42884"/>
                  </a:lnTo>
                  <a:cubicBezTo>
                    <a:pt x="0" y="19200"/>
                    <a:pt x="19200" y="0"/>
                    <a:pt x="42884" y="0"/>
                  </a:cubicBezTo>
                  <a:close/>
                </a:path>
              </a:pathLst>
            </a:custGeom>
            <a:blipFill>
              <a:blip r:embed="rId2"/>
              <a:stretch>
                <a:fillRect l="-7514" r="-7514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18">
            <a:extLst>
              <a:ext uri="{FF2B5EF4-FFF2-40B4-BE49-F238E27FC236}">
                <a16:creationId xmlns:a16="http://schemas.microsoft.com/office/drawing/2014/main" id="{BE0014DD-F195-6D8F-CE08-6A31D4DF26CA}"/>
              </a:ext>
            </a:extLst>
          </p:cNvPr>
          <p:cNvGrpSpPr/>
          <p:nvPr/>
        </p:nvGrpSpPr>
        <p:grpSpPr>
          <a:xfrm>
            <a:off x="9294725" y="110532"/>
            <a:ext cx="1743395" cy="2942593"/>
            <a:chOff x="0" y="0"/>
            <a:chExt cx="512439" cy="855360"/>
          </a:xfrm>
        </p:grpSpPr>
        <p:sp>
          <p:nvSpPr>
            <p:cNvPr id="7" name="Freeform 19">
              <a:extLst>
                <a:ext uri="{FF2B5EF4-FFF2-40B4-BE49-F238E27FC236}">
                  <a16:creationId xmlns:a16="http://schemas.microsoft.com/office/drawing/2014/main" id="{93780A00-A81F-4BF8-628D-4AE7F11EB5EE}"/>
                </a:ext>
              </a:extLst>
            </p:cNvPr>
            <p:cNvSpPr/>
            <p:nvPr/>
          </p:nvSpPr>
          <p:spPr>
            <a:xfrm>
              <a:off x="0" y="0"/>
              <a:ext cx="512439" cy="855360"/>
            </a:xfrm>
            <a:custGeom>
              <a:avLst/>
              <a:gdLst/>
              <a:ahLst/>
              <a:cxnLst/>
              <a:rect l="l" t="t" r="r" b="b"/>
              <a:pathLst>
                <a:path w="512439" h="855360">
                  <a:moveTo>
                    <a:pt x="60570" y="0"/>
                  </a:moveTo>
                  <a:lnTo>
                    <a:pt x="451869" y="0"/>
                  </a:lnTo>
                  <a:cubicBezTo>
                    <a:pt x="467933" y="0"/>
                    <a:pt x="483339" y="6381"/>
                    <a:pt x="494698" y="17741"/>
                  </a:cubicBezTo>
                  <a:cubicBezTo>
                    <a:pt x="506057" y="29100"/>
                    <a:pt x="512439" y="44506"/>
                    <a:pt x="512439" y="60570"/>
                  </a:cubicBezTo>
                  <a:lnTo>
                    <a:pt x="512439" y="794790"/>
                  </a:lnTo>
                  <a:cubicBezTo>
                    <a:pt x="512439" y="810854"/>
                    <a:pt x="506057" y="826261"/>
                    <a:pt x="494698" y="837620"/>
                  </a:cubicBezTo>
                  <a:cubicBezTo>
                    <a:pt x="483339" y="848979"/>
                    <a:pt x="467933" y="855360"/>
                    <a:pt x="451869" y="855360"/>
                  </a:cubicBezTo>
                  <a:lnTo>
                    <a:pt x="60570" y="855360"/>
                  </a:lnTo>
                  <a:cubicBezTo>
                    <a:pt x="44506" y="855360"/>
                    <a:pt x="29100" y="848979"/>
                    <a:pt x="17741" y="837620"/>
                  </a:cubicBezTo>
                  <a:cubicBezTo>
                    <a:pt x="6381" y="826261"/>
                    <a:pt x="0" y="810854"/>
                    <a:pt x="0" y="794790"/>
                  </a:cubicBezTo>
                  <a:lnTo>
                    <a:pt x="0" y="60570"/>
                  </a:lnTo>
                  <a:cubicBezTo>
                    <a:pt x="0" y="44506"/>
                    <a:pt x="6381" y="29100"/>
                    <a:pt x="17741" y="17741"/>
                  </a:cubicBezTo>
                  <a:cubicBezTo>
                    <a:pt x="29100" y="6381"/>
                    <a:pt x="44506" y="0"/>
                    <a:pt x="60570" y="0"/>
                  </a:cubicBezTo>
                  <a:close/>
                </a:path>
              </a:pathLst>
            </a:custGeom>
            <a:blipFill>
              <a:blip r:embed="rId3"/>
              <a:stretch>
                <a:fillRect l="-11147" r="-11147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20">
            <a:extLst>
              <a:ext uri="{FF2B5EF4-FFF2-40B4-BE49-F238E27FC236}">
                <a16:creationId xmlns:a16="http://schemas.microsoft.com/office/drawing/2014/main" id="{CE0FC3F8-0D10-482B-AED1-BF89C963FFFF}"/>
              </a:ext>
            </a:extLst>
          </p:cNvPr>
          <p:cNvGrpSpPr/>
          <p:nvPr/>
        </p:nvGrpSpPr>
        <p:grpSpPr>
          <a:xfrm>
            <a:off x="149044" y="3848328"/>
            <a:ext cx="4443052" cy="2452596"/>
            <a:chOff x="0" y="0"/>
            <a:chExt cx="812800" cy="428647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A9C65E7E-815F-726D-8494-11CB1F162DBC}"/>
                </a:ext>
              </a:extLst>
            </p:cNvPr>
            <p:cNvSpPr/>
            <p:nvPr/>
          </p:nvSpPr>
          <p:spPr>
            <a:xfrm>
              <a:off x="0" y="0"/>
              <a:ext cx="812800" cy="428647"/>
            </a:xfrm>
            <a:custGeom>
              <a:avLst/>
              <a:gdLst/>
              <a:ahLst/>
              <a:cxnLst/>
              <a:rect l="l" t="t" r="r" b="b"/>
              <a:pathLst>
                <a:path w="812800" h="428647">
                  <a:moveTo>
                    <a:pt x="24928" y="0"/>
                  </a:moveTo>
                  <a:lnTo>
                    <a:pt x="787872" y="0"/>
                  </a:lnTo>
                  <a:cubicBezTo>
                    <a:pt x="794483" y="0"/>
                    <a:pt x="800824" y="2626"/>
                    <a:pt x="805499" y="7301"/>
                  </a:cubicBezTo>
                  <a:cubicBezTo>
                    <a:pt x="810174" y="11976"/>
                    <a:pt x="812800" y="18317"/>
                    <a:pt x="812800" y="24928"/>
                  </a:cubicBezTo>
                  <a:lnTo>
                    <a:pt x="812800" y="403719"/>
                  </a:lnTo>
                  <a:cubicBezTo>
                    <a:pt x="812800" y="410331"/>
                    <a:pt x="810174" y="416671"/>
                    <a:pt x="805499" y="421346"/>
                  </a:cubicBezTo>
                  <a:cubicBezTo>
                    <a:pt x="800824" y="426021"/>
                    <a:pt x="794483" y="428647"/>
                    <a:pt x="787872" y="428647"/>
                  </a:cubicBezTo>
                  <a:lnTo>
                    <a:pt x="24928" y="428647"/>
                  </a:lnTo>
                  <a:cubicBezTo>
                    <a:pt x="18317" y="428647"/>
                    <a:pt x="11976" y="426021"/>
                    <a:pt x="7301" y="421346"/>
                  </a:cubicBezTo>
                  <a:cubicBezTo>
                    <a:pt x="2626" y="416671"/>
                    <a:pt x="0" y="410331"/>
                    <a:pt x="0" y="403719"/>
                  </a:cubicBezTo>
                  <a:lnTo>
                    <a:pt x="0" y="24928"/>
                  </a:lnTo>
                  <a:cubicBezTo>
                    <a:pt x="0" y="18317"/>
                    <a:pt x="2626" y="11976"/>
                    <a:pt x="7301" y="7301"/>
                  </a:cubicBezTo>
                  <a:cubicBezTo>
                    <a:pt x="11976" y="2626"/>
                    <a:pt x="18317" y="0"/>
                    <a:pt x="24928" y="0"/>
                  </a:cubicBezTo>
                  <a:close/>
                </a:path>
              </a:pathLst>
            </a:custGeom>
            <a:blipFill>
              <a:blip r:embed="rId4"/>
              <a:stretch>
                <a:fillRect t="-8021" b="-8021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0" name="Group 22">
            <a:extLst>
              <a:ext uri="{FF2B5EF4-FFF2-40B4-BE49-F238E27FC236}">
                <a16:creationId xmlns:a16="http://schemas.microsoft.com/office/drawing/2014/main" id="{290C6977-B744-02E4-4542-DDF51501AA6D}"/>
              </a:ext>
            </a:extLst>
          </p:cNvPr>
          <p:cNvGrpSpPr/>
          <p:nvPr/>
        </p:nvGrpSpPr>
        <p:grpSpPr>
          <a:xfrm>
            <a:off x="7302384" y="4371183"/>
            <a:ext cx="4728149" cy="1738216"/>
            <a:chOff x="0" y="0"/>
            <a:chExt cx="812800" cy="301549"/>
          </a:xfrm>
        </p:grpSpPr>
        <p:sp>
          <p:nvSpPr>
            <p:cNvPr id="11" name="Freeform 23">
              <a:extLst>
                <a:ext uri="{FF2B5EF4-FFF2-40B4-BE49-F238E27FC236}">
                  <a16:creationId xmlns:a16="http://schemas.microsoft.com/office/drawing/2014/main" id="{673CB1A2-686A-A763-A787-81D91CDEE7EA}"/>
                </a:ext>
              </a:extLst>
            </p:cNvPr>
            <p:cNvSpPr/>
            <p:nvPr/>
          </p:nvSpPr>
          <p:spPr>
            <a:xfrm>
              <a:off x="0" y="0"/>
              <a:ext cx="812800" cy="301549"/>
            </a:xfrm>
            <a:custGeom>
              <a:avLst/>
              <a:gdLst/>
              <a:ahLst/>
              <a:cxnLst/>
              <a:rect l="l" t="t" r="r" b="b"/>
              <a:pathLst>
                <a:path w="812800" h="301549">
                  <a:moveTo>
                    <a:pt x="22915" y="0"/>
                  </a:moveTo>
                  <a:lnTo>
                    <a:pt x="789885" y="0"/>
                  </a:lnTo>
                  <a:cubicBezTo>
                    <a:pt x="802541" y="0"/>
                    <a:pt x="812800" y="10259"/>
                    <a:pt x="812800" y="22915"/>
                  </a:cubicBezTo>
                  <a:lnTo>
                    <a:pt x="812800" y="278634"/>
                  </a:lnTo>
                  <a:cubicBezTo>
                    <a:pt x="812800" y="291290"/>
                    <a:pt x="802541" y="301549"/>
                    <a:pt x="789885" y="301549"/>
                  </a:cubicBezTo>
                  <a:lnTo>
                    <a:pt x="22915" y="301549"/>
                  </a:lnTo>
                  <a:cubicBezTo>
                    <a:pt x="16838" y="301549"/>
                    <a:pt x="11009" y="299135"/>
                    <a:pt x="6712" y="294838"/>
                  </a:cubicBezTo>
                  <a:cubicBezTo>
                    <a:pt x="2414" y="290540"/>
                    <a:pt x="0" y="284712"/>
                    <a:pt x="0" y="278634"/>
                  </a:cubicBezTo>
                  <a:lnTo>
                    <a:pt x="0" y="22915"/>
                  </a:lnTo>
                  <a:cubicBezTo>
                    <a:pt x="0" y="10259"/>
                    <a:pt x="10259" y="0"/>
                    <a:pt x="22915" y="0"/>
                  </a:cubicBezTo>
                  <a:close/>
                </a:path>
              </a:pathLst>
            </a:custGeom>
            <a:blipFill>
              <a:blip r:embed="rId5"/>
              <a:stretch>
                <a:fillRect t="-12553" b="-12553"/>
              </a:stretch>
            </a:blipFill>
            <a:ln w="47625" cap="sq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55306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334EB9-EF9D-7DCB-DB92-E7FC29BD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>
                <a:latin typeface="Aptos Serif" panose="02020604070405020304" pitchFamily="18" charset="0"/>
                <a:cs typeface="Aptos Serif" panose="02020604070405020304" pitchFamily="18" charset="0"/>
              </a:rPr>
              <a:t>Gazetka</a:t>
            </a:r>
            <a:r>
              <a:rPr lang="pl-PL">
                <a:latin typeface="Aptos Serif" panose="02020604070405020304" pitchFamily="18" charset="0"/>
                <a:cs typeface="Aptos Serif" panose="02020604070405020304" pitchFamily="18" charset="0"/>
              </a:rPr>
              <a:t> Szkolna ”Świat wg Zośki”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EFCD89-B752-4822-1692-3F824F9E9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59" y="2524501"/>
            <a:ext cx="6323834" cy="3004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200">
                <a:latin typeface="Amasis MT Pro" panose="02040504050005020304" pitchFamily="18" charset="0"/>
              </a:rPr>
              <a:t>W naszej szkole co kilka miesięcy jest robiona gazetka szkolna,         w której jest wiele ciekawych             i inspirujących artykułów </a:t>
            </a:r>
          </a:p>
          <a:p>
            <a:pPr marL="0" indent="0">
              <a:buNone/>
            </a:pPr>
            <a:r>
              <a:rPr lang="pl-PL" sz="3200">
                <a:latin typeface="Amasis MT Pro" panose="02040504050005020304" pitchFamily="18" charset="0"/>
              </a:rPr>
              <a:t>Każdy w „Świecie wg Zośki” znajdzie coś dla siebie!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30D80E-B7EB-A386-A259-6DBE4A887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38377">
            <a:off x="7273548" y="2086616"/>
            <a:ext cx="3033657" cy="42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5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F9B289-ADCB-B675-CC51-3550D4E5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Amasis MT Pro" panose="02040504050005020304" pitchFamily="18" charset="-18"/>
                <a:cs typeface="Aptos Serif" panose="02020604070405020304" pitchFamily="18" charset="0"/>
              </a:rPr>
              <a:t>Co wyróżnia naszą szkołę?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CA9AF6-7FA6-C951-21CA-754B59246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masis MT Pro" panose="02040504050005020304" pitchFamily="18" charset="0"/>
              </a:rPr>
              <a:t>Przyjazny klimat szkoły</a:t>
            </a:r>
          </a:p>
          <a:p>
            <a:r>
              <a:rPr lang="pl-PL" dirty="0">
                <a:latin typeface="Amasis MT Pro" panose="02040504050005020304" pitchFamily="18" charset="0"/>
              </a:rPr>
              <a:t>Współpraca z uczelniami i instytucjami – klasy objęte patronami </a:t>
            </a:r>
          </a:p>
          <a:p>
            <a:r>
              <a:rPr lang="pl-PL" dirty="0">
                <a:latin typeface="Amasis MT Pro" panose="02040504050005020304" pitchFamily="18" charset="0"/>
              </a:rPr>
              <a:t>Warsztaty, zajęcia laboratoryjne z biologii, fizyki, chemii we współpracy z uczelniami </a:t>
            </a:r>
          </a:p>
          <a:p>
            <a:r>
              <a:rPr lang="pl-PL" dirty="0">
                <a:latin typeface="Amasis MT Pro" panose="02040504050005020304" pitchFamily="18" charset="0"/>
              </a:rPr>
              <a:t>Innowacje i eksperymenty pedagogiczne </a:t>
            </a:r>
          </a:p>
          <a:p>
            <a:r>
              <a:rPr lang="pl-PL" dirty="0">
                <a:latin typeface="Amasis MT Pro" panose="02040504050005020304" pitchFamily="18" charset="0"/>
              </a:rPr>
              <a:t>Pielęgnowanie historycznych tradycji szkoły (współpraca z kombatantami i ich rodzinami)</a:t>
            </a:r>
          </a:p>
          <a:p>
            <a:r>
              <a:rPr lang="pl-PL" dirty="0">
                <a:latin typeface="Amasis MT Pro" panose="02040504050005020304" pitchFamily="18" charset="0"/>
              </a:rPr>
              <a:t>Redakcja gazetki szkolnej „Świat wg Zośki”</a:t>
            </a:r>
          </a:p>
          <a:p>
            <a:r>
              <a:rPr lang="pl-PL" dirty="0">
                <a:latin typeface="Amasis MT Pro" panose="02040504050005020304" pitchFamily="18" charset="0"/>
              </a:rPr>
              <a:t>Pływanie i taniec w ramach wychowania fizycznego </a:t>
            </a:r>
          </a:p>
        </p:txBody>
      </p:sp>
    </p:spTree>
    <p:extLst>
      <p:ext uri="{BB962C8B-B14F-4D97-AF65-F5344CB8AC3E}">
        <p14:creationId xmlns:p14="http://schemas.microsoft.com/office/powerpoint/2010/main" val="1759515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87000">
              <a:schemeClr val="bg2">
                <a:lumMod val="75000"/>
              </a:schemeClr>
            </a:gs>
            <a:gs pos="100000">
              <a:schemeClr val="bg1">
                <a:lumMod val="75000"/>
              </a:schemeClr>
            </a:gs>
            <a:gs pos="61000">
              <a:schemeClr val="bg1">
                <a:lumMod val="85000"/>
              </a:schemeClr>
            </a:gs>
            <a:gs pos="52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6DE89-6E05-79FE-6542-8A1DA351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1" y="264088"/>
            <a:ext cx="10515600" cy="1325563"/>
          </a:xfrm>
        </p:spPr>
        <p:txBody>
          <a:bodyPr/>
          <a:lstStyle/>
          <a:p>
            <a:r>
              <a:rPr lang="pl-PL" b="1" dirty="0">
                <a:latin typeface="Aptos Serif" panose="02020604070405020304" pitchFamily="18" charset="0"/>
                <a:cs typeface="Aptos Serif" panose="02020604070405020304" pitchFamily="18" charset="0"/>
              </a:rPr>
              <a:t>Wyniki maturalne w naszej szkole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4F7E5B38-F66D-9D4B-D487-B3F602D3BB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730763"/>
              </p:ext>
            </p:extLst>
          </p:nvPr>
        </p:nvGraphicFramePr>
        <p:xfrm>
          <a:off x="1096143" y="1589651"/>
          <a:ext cx="10515600" cy="4830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 descr="86 Liceum im. Batalionu &quot;Zośka&quot;">
            <a:extLst>
              <a:ext uri="{FF2B5EF4-FFF2-40B4-BE49-F238E27FC236}">
                <a16:creationId xmlns:a16="http://schemas.microsoft.com/office/drawing/2014/main" id="{D298FA93-41F7-8AEC-C6A8-52755342E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618" y="155012"/>
            <a:ext cx="2143125" cy="2143125"/>
          </a:xfrm>
          <a:prstGeom prst="ellipse">
            <a:avLst/>
          </a:prstGeom>
          <a:ln w="190500" cap="rnd">
            <a:solidFill>
              <a:schemeClr val="tx2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78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</TotalTime>
  <Words>335</Words>
  <Application>Microsoft Office PowerPoint</Application>
  <PresentationFormat>Panoramiczny</PresentationFormat>
  <Paragraphs>68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5" baseType="lpstr">
      <vt:lpstr>ABeeZee Bold</vt:lpstr>
      <vt:lpstr>Amasis MT Pro</vt:lpstr>
      <vt:lpstr>Amasis MT Pro Light</vt:lpstr>
      <vt:lpstr>Aptos</vt:lpstr>
      <vt:lpstr>Aptos Display</vt:lpstr>
      <vt:lpstr>Aptos Serif</vt:lpstr>
      <vt:lpstr>Arial</vt:lpstr>
      <vt:lpstr>Bookman Old Style</vt:lpstr>
      <vt:lpstr>Open Sans Bold</vt:lpstr>
      <vt:lpstr>Motyw pakietu Office</vt:lpstr>
      <vt:lpstr>Klasa 1A  humanistyczno – artystyczna </vt:lpstr>
      <vt:lpstr>Teatr ,,13 rzędów”  </vt:lpstr>
      <vt:lpstr>Klasa 1B  matematyczno – fizyczna </vt:lpstr>
      <vt:lpstr>Matematyka i fizyka w praktyce</vt:lpstr>
      <vt:lpstr>Klasa 1c  biologiczno – geograficzna </vt:lpstr>
      <vt:lpstr>EKO – ZOŚKA</vt:lpstr>
      <vt:lpstr>Gazetka Szkolna ”Świat wg Zośki”</vt:lpstr>
      <vt:lpstr>Co wyróżnia naszą szkołę?</vt:lpstr>
      <vt:lpstr>Wyniki maturalne w naszej szkole </vt:lpstr>
      <vt:lpstr>Z jakimi uczelniami współpracujemy? </vt:lpstr>
      <vt:lpstr>Życie w obiektywie….</vt:lpstr>
      <vt:lpstr>Prezentacja programu PowerPoint</vt:lpstr>
      <vt:lpstr>Prezentacja programu PowerPoint</vt:lpstr>
      <vt:lpstr>Prezentacja programu PowerPoint</vt:lpstr>
      <vt:lpstr>„Zagrasz z nami w ‚, Zośkę 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Klasa 1A  humanistyczno – artystyczna </dc:title>
  <dc:creator>Karolina Ostaszewska</dc:creator>
  <cp:lastModifiedBy>Piotr Kur</cp:lastModifiedBy>
  <cp:revision>7</cp:revision>
  <dcterms:created xsi:type="dcterms:W3CDTF">2024-04-17T18:06:32Z</dcterms:created>
  <dcterms:modified xsi:type="dcterms:W3CDTF">2024-04-18T13:59:09Z</dcterms:modified>
</cp:coreProperties>
</file>