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5" r:id="rId5"/>
    <p:sldId id="257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9" r:id="rId14"/>
    <p:sldId id="260" r:id="rId15"/>
    <p:sldId id="261" r:id="rId16"/>
    <p:sldId id="271" r:id="rId17"/>
    <p:sldId id="276" r:id="rId18"/>
    <p:sldId id="263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ADC189-2F74-4F28-9F6A-A1E7091BAD2D}" v="20" dt="2024-04-13T18:10:30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 Kwiecień" userId="7c189c354fc65fde" providerId="LiveId" clId="{7BADC189-2F74-4F28-9F6A-A1E7091BAD2D}"/>
    <pc:docChg chg="undo custSel addSld modSld">
      <pc:chgData name="Kamil Kwiecień" userId="7c189c354fc65fde" providerId="LiveId" clId="{7BADC189-2F74-4F28-9F6A-A1E7091BAD2D}" dt="2024-04-13T18:13:45.336" v="833" actId="20577"/>
      <pc:docMkLst>
        <pc:docMk/>
      </pc:docMkLst>
      <pc:sldChg chg="delSp mod">
        <pc:chgData name="Kamil Kwiecień" userId="7c189c354fc65fde" providerId="LiveId" clId="{7BADC189-2F74-4F28-9F6A-A1E7091BAD2D}" dt="2024-04-13T18:09:20.506" v="641" actId="478"/>
        <pc:sldMkLst>
          <pc:docMk/>
          <pc:sldMk cId="2247705820" sldId="256"/>
        </pc:sldMkLst>
        <pc:picChg chg="del">
          <ac:chgData name="Kamil Kwiecień" userId="7c189c354fc65fde" providerId="LiveId" clId="{7BADC189-2F74-4F28-9F6A-A1E7091BAD2D}" dt="2024-04-13T18:09:20.506" v="641" actId="478"/>
          <ac:picMkLst>
            <pc:docMk/>
            <pc:sldMk cId="2247705820" sldId="256"/>
            <ac:picMk id="5" creationId="{BB51C2F5-9927-32C1-DE28-83558E18B602}"/>
          </ac:picMkLst>
        </pc:picChg>
      </pc:sldChg>
      <pc:sldChg chg="modSp mod">
        <pc:chgData name="Kamil Kwiecień" userId="7c189c354fc65fde" providerId="LiveId" clId="{7BADC189-2F74-4F28-9F6A-A1E7091BAD2D}" dt="2024-04-13T17:27:32.210" v="295" actId="20577"/>
        <pc:sldMkLst>
          <pc:docMk/>
          <pc:sldMk cId="1785125177" sldId="257"/>
        </pc:sldMkLst>
        <pc:spChg chg="mod">
          <ac:chgData name="Kamil Kwiecień" userId="7c189c354fc65fde" providerId="LiveId" clId="{7BADC189-2F74-4F28-9F6A-A1E7091BAD2D}" dt="2024-04-13T17:22:26.313" v="9" actId="14100"/>
          <ac:spMkLst>
            <pc:docMk/>
            <pc:sldMk cId="1785125177" sldId="257"/>
            <ac:spMk id="2" creationId="{6A4A7C6A-322D-FDD7-2D04-B168B588284E}"/>
          </ac:spMkLst>
        </pc:spChg>
        <pc:graphicFrameChg chg="mod modGraphic">
          <ac:chgData name="Kamil Kwiecień" userId="7c189c354fc65fde" providerId="LiveId" clId="{7BADC189-2F74-4F28-9F6A-A1E7091BAD2D}" dt="2024-04-13T17:27:32.210" v="295" actId="20577"/>
          <ac:graphicFrameMkLst>
            <pc:docMk/>
            <pc:sldMk cId="1785125177" sldId="257"/>
            <ac:graphicFrameMk id="6" creationId="{442D122B-3FD1-4AFC-0801-3B8F5616F284}"/>
          </ac:graphicFrameMkLst>
        </pc:graphicFrameChg>
      </pc:sldChg>
      <pc:sldChg chg="modSp mod">
        <pc:chgData name="Kamil Kwiecień" userId="7c189c354fc65fde" providerId="LiveId" clId="{7BADC189-2F74-4F28-9F6A-A1E7091BAD2D}" dt="2024-04-13T18:10:12.435" v="711" actId="2164"/>
        <pc:sldMkLst>
          <pc:docMk/>
          <pc:sldMk cId="1800805924" sldId="259"/>
        </pc:sldMkLst>
        <pc:graphicFrameChg chg="mod modGraphic">
          <ac:chgData name="Kamil Kwiecień" userId="7c189c354fc65fde" providerId="LiveId" clId="{7BADC189-2F74-4F28-9F6A-A1E7091BAD2D}" dt="2024-04-13T18:10:12.435" v="711" actId="2164"/>
          <ac:graphicFrameMkLst>
            <pc:docMk/>
            <pc:sldMk cId="1800805924" sldId="259"/>
            <ac:graphicFrameMk id="5" creationId="{04A35FCC-9F52-F49F-7D03-3D862D7929F3}"/>
          </ac:graphicFrameMkLst>
        </pc:graphicFrameChg>
      </pc:sldChg>
      <pc:sldChg chg="addSp delSp modSp mod">
        <pc:chgData name="Kamil Kwiecień" userId="7c189c354fc65fde" providerId="LiveId" clId="{7BADC189-2F74-4F28-9F6A-A1E7091BAD2D}" dt="2024-04-13T18:10:50.218" v="722" actId="478"/>
        <pc:sldMkLst>
          <pc:docMk/>
          <pc:sldMk cId="1730307659" sldId="260"/>
        </pc:sldMkLst>
        <pc:graphicFrameChg chg="add del mod modGraphic">
          <ac:chgData name="Kamil Kwiecień" userId="7c189c354fc65fde" providerId="LiveId" clId="{7BADC189-2F74-4F28-9F6A-A1E7091BAD2D}" dt="2024-04-13T18:10:50.218" v="722" actId="478"/>
          <ac:graphicFrameMkLst>
            <pc:docMk/>
            <pc:sldMk cId="1730307659" sldId="260"/>
            <ac:graphicFrameMk id="2" creationId="{01019624-8A7B-1F46-CB9C-6A289A63DD50}"/>
          </ac:graphicFrameMkLst>
        </pc:graphicFrameChg>
        <pc:graphicFrameChg chg="mod modGraphic">
          <ac:chgData name="Kamil Kwiecień" userId="7c189c354fc65fde" providerId="LiveId" clId="{7BADC189-2F74-4F28-9F6A-A1E7091BAD2D}" dt="2024-04-13T18:10:38.202" v="718" actId="20577"/>
          <ac:graphicFrameMkLst>
            <pc:docMk/>
            <pc:sldMk cId="1730307659" sldId="260"/>
            <ac:graphicFrameMk id="5" creationId="{04A35FCC-9F52-F49F-7D03-3D862D7929F3}"/>
          </ac:graphicFrameMkLst>
        </pc:graphicFrameChg>
      </pc:sldChg>
      <pc:sldChg chg="modSp mod">
        <pc:chgData name="Kamil Kwiecień" userId="7c189c354fc65fde" providerId="LiveId" clId="{7BADC189-2F74-4F28-9F6A-A1E7091BAD2D}" dt="2024-04-13T17:40:23.368" v="348" actId="20577"/>
        <pc:sldMkLst>
          <pc:docMk/>
          <pc:sldMk cId="1213979398" sldId="261"/>
        </pc:sldMkLst>
        <pc:graphicFrameChg chg="modGraphic">
          <ac:chgData name="Kamil Kwiecień" userId="7c189c354fc65fde" providerId="LiveId" clId="{7BADC189-2F74-4F28-9F6A-A1E7091BAD2D}" dt="2024-04-13T17:40:23.368" v="348" actId="20577"/>
          <ac:graphicFrameMkLst>
            <pc:docMk/>
            <pc:sldMk cId="1213979398" sldId="261"/>
            <ac:graphicFrameMk id="6" creationId="{442D122B-3FD1-4AFC-0801-3B8F5616F284}"/>
          </ac:graphicFrameMkLst>
        </pc:graphicFrameChg>
      </pc:sldChg>
      <pc:sldChg chg="modSp mod">
        <pc:chgData name="Kamil Kwiecień" userId="7c189c354fc65fde" providerId="LiveId" clId="{7BADC189-2F74-4F28-9F6A-A1E7091BAD2D}" dt="2024-04-13T17:20:18.222" v="1" actId="207"/>
        <pc:sldMkLst>
          <pc:docMk/>
          <pc:sldMk cId="2087968760" sldId="262"/>
        </pc:sldMkLst>
        <pc:spChg chg="mod">
          <ac:chgData name="Kamil Kwiecień" userId="7c189c354fc65fde" providerId="LiveId" clId="{7BADC189-2F74-4F28-9F6A-A1E7091BAD2D}" dt="2024-04-13T17:20:18.222" v="1" actId="207"/>
          <ac:spMkLst>
            <pc:docMk/>
            <pc:sldMk cId="2087968760" sldId="262"/>
            <ac:spMk id="3" creationId="{C41E5E29-84ED-5680-5A9B-0B64A3A4FE07}"/>
          </ac:spMkLst>
        </pc:spChg>
      </pc:sldChg>
      <pc:sldChg chg="modSp mod">
        <pc:chgData name="Kamil Kwiecień" userId="7c189c354fc65fde" providerId="LiveId" clId="{7BADC189-2F74-4F28-9F6A-A1E7091BAD2D}" dt="2024-04-13T18:11:07.061" v="723" actId="20577"/>
        <pc:sldMkLst>
          <pc:docMk/>
          <pc:sldMk cId="2576065275" sldId="263"/>
        </pc:sldMkLst>
        <pc:graphicFrameChg chg="mod modGraphic">
          <ac:chgData name="Kamil Kwiecień" userId="7c189c354fc65fde" providerId="LiveId" clId="{7BADC189-2F74-4F28-9F6A-A1E7091BAD2D}" dt="2024-04-13T18:11:07.061" v="723" actId="20577"/>
          <ac:graphicFrameMkLst>
            <pc:docMk/>
            <pc:sldMk cId="2576065275" sldId="263"/>
            <ac:graphicFrameMk id="6" creationId="{442D122B-3FD1-4AFC-0801-3B8F5616F284}"/>
          </ac:graphicFrameMkLst>
        </pc:graphicFrameChg>
      </pc:sldChg>
      <pc:sldChg chg="modSp mod">
        <pc:chgData name="Kamil Kwiecień" userId="7c189c354fc65fde" providerId="LiveId" clId="{7BADC189-2F74-4F28-9F6A-A1E7091BAD2D}" dt="2024-04-13T18:13:45.336" v="833" actId="20577"/>
        <pc:sldMkLst>
          <pc:docMk/>
          <pc:sldMk cId="2752237773" sldId="265"/>
        </pc:sldMkLst>
        <pc:spChg chg="mod">
          <ac:chgData name="Kamil Kwiecień" userId="7c189c354fc65fde" providerId="LiveId" clId="{7BADC189-2F74-4F28-9F6A-A1E7091BAD2D}" dt="2024-04-13T18:13:45.336" v="833" actId="20577"/>
          <ac:spMkLst>
            <pc:docMk/>
            <pc:sldMk cId="2752237773" sldId="265"/>
            <ac:spMk id="3" creationId="{E9660066-F3BE-6113-C757-499D5949218A}"/>
          </ac:spMkLst>
        </pc:spChg>
      </pc:sldChg>
      <pc:sldChg chg="modSp mod">
        <pc:chgData name="Kamil Kwiecień" userId="7c189c354fc65fde" providerId="LiveId" clId="{7BADC189-2F74-4F28-9F6A-A1E7091BAD2D}" dt="2024-04-13T17:28:31.757" v="299" actId="207"/>
        <pc:sldMkLst>
          <pc:docMk/>
          <pc:sldMk cId="2826210039" sldId="267"/>
        </pc:sldMkLst>
        <pc:spChg chg="mod">
          <ac:chgData name="Kamil Kwiecień" userId="7c189c354fc65fde" providerId="LiveId" clId="{7BADC189-2F74-4F28-9F6A-A1E7091BAD2D}" dt="2024-04-13T17:28:31.757" v="299" actId="207"/>
          <ac:spMkLst>
            <pc:docMk/>
            <pc:sldMk cId="2826210039" sldId="267"/>
            <ac:spMk id="2" creationId="{78BEBBA8-21CB-7CA2-BC36-B511F47785AA}"/>
          </ac:spMkLst>
        </pc:spChg>
      </pc:sldChg>
      <pc:sldChg chg="modSp mod">
        <pc:chgData name="Kamil Kwiecień" userId="7c189c354fc65fde" providerId="LiveId" clId="{7BADC189-2F74-4F28-9F6A-A1E7091BAD2D}" dt="2024-04-13T17:28:37.674" v="301" actId="207"/>
        <pc:sldMkLst>
          <pc:docMk/>
          <pc:sldMk cId="710317504" sldId="268"/>
        </pc:sldMkLst>
        <pc:spChg chg="mod">
          <ac:chgData name="Kamil Kwiecień" userId="7c189c354fc65fde" providerId="LiveId" clId="{7BADC189-2F74-4F28-9F6A-A1E7091BAD2D}" dt="2024-04-13T17:28:37.674" v="301" actId="207"/>
          <ac:spMkLst>
            <pc:docMk/>
            <pc:sldMk cId="710317504" sldId="268"/>
            <ac:spMk id="2" creationId="{78BEBBA8-21CB-7CA2-BC36-B511F47785AA}"/>
          </ac:spMkLst>
        </pc:spChg>
      </pc:sldChg>
      <pc:sldChg chg="modSp mod">
        <pc:chgData name="Kamil Kwiecień" userId="7c189c354fc65fde" providerId="LiveId" clId="{7BADC189-2F74-4F28-9F6A-A1E7091BAD2D}" dt="2024-04-13T17:28:44.378" v="303" actId="207"/>
        <pc:sldMkLst>
          <pc:docMk/>
          <pc:sldMk cId="1953552239" sldId="269"/>
        </pc:sldMkLst>
        <pc:spChg chg="mod">
          <ac:chgData name="Kamil Kwiecień" userId="7c189c354fc65fde" providerId="LiveId" clId="{7BADC189-2F74-4F28-9F6A-A1E7091BAD2D}" dt="2024-04-13T17:28:44.378" v="303" actId="207"/>
          <ac:spMkLst>
            <pc:docMk/>
            <pc:sldMk cId="1953552239" sldId="269"/>
            <ac:spMk id="2" creationId="{78BEBBA8-21CB-7CA2-BC36-B511F47785AA}"/>
          </ac:spMkLst>
        </pc:spChg>
      </pc:sldChg>
      <pc:sldChg chg="modSp mod">
        <pc:chgData name="Kamil Kwiecień" userId="7c189c354fc65fde" providerId="LiveId" clId="{7BADC189-2F74-4F28-9F6A-A1E7091BAD2D}" dt="2024-04-13T17:42:09.770" v="460" actId="20577"/>
        <pc:sldMkLst>
          <pc:docMk/>
          <pc:sldMk cId="3509422492" sldId="271"/>
        </pc:sldMkLst>
        <pc:graphicFrameChg chg="modGraphic">
          <ac:chgData name="Kamil Kwiecień" userId="7c189c354fc65fde" providerId="LiveId" clId="{7BADC189-2F74-4F28-9F6A-A1E7091BAD2D}" dt="2024-04-13T17:42:09.770" v="460" actId="20577"/>
          <ac:graphicFrameMkLst>
            <pc:docMk/>
            <pc:sldMk cId="3509422492" sldId="271"/>
            <ac:graphicFrameMk id="6" creationId="{442D122B-3FD1-4AFC-0801-3B8F5616F284}"/>
          </ac:graphicFrameMkLst>
        </pc:graphicFrameChg>
      </pc:sldChg>
      <pc:sldChg chg="modSp mod">
        <pc:chgData name="Kamil Kwiecień" userId="7c189c354fc65fde" providerId="LiveId" clId="{7BADC189-2F74-4F28-9F6A-A1E7091BAD2D}" dt="2024-04-13T17:51:18.167" v="608" actId="20577"/>
        <pc:sldMkLst>
          <pc:docMk/>
          <pc:sldMk cId="857610899" sldId="272"/>
        </pc:sldMkLst>
        <pc:graphicFrameChg chg="mod modGraphic">
          <ac:chgData name="Kamil Kwiecień" userId="7c189c354fc65fde" providerId="LiveId" clId="{7BADC189-2F74-4F28-9F6A-A1E7091BAD2D}" dt="2024-04-13T17:51:18.167" v="608" actId="20577"/>
          <ac:graphicFrameMkLst>
            <pc:docMk/>
            <pc:sldMk cId="857610899" sldId="272"/>
            <ac:graphicFrameMk id="6" creationId="{442D122B-3FD1-4AFC-0801-3B8F5616F284}"/>
          </ac:graphicFrameMkLst>
        </pc:graphicFrameChg>
      </pc:sldChg>
      <pc:sldChg chg="modSp mod">
        <pc:chgData name="Kamil Kwiecień" userId="7c189c354fc65fde" providerId="LiveId" clId="{7BADC189-2F74-4F28-9F6A-A1E7091BAD2D}" dt="2024-04-13T17:53:05.729" v="635" actId="20577"/>
        <pc:sldMkLst>
          <pc:docMk/>
          <pc:sldMk cId="1506516179" sldId="273"/>
        </pc:sldMkLst>
        <pc:graphicFrameChg chg="modGraphic">
          <ac:chgData name="Kamil Kwiecień" userId="7c189c354fc65fde" providerId="LiveId" clId="{7BADC189-2F74-4F28-9F6A-A1E7091BAD2D}" dt="2024-04-13T17:53:05.729" v="635" actId="20577"/>
          <ac:graphicFrameMkLst>
            <pc:docMk/>
            <pc:sldMk cId="1506516179" sldId="273"/>
            <ac:graphicFrameMk id="6" creationId="{442D122B-3FD1-4AFC-0801-3B8F5616F284}"/>
          </ac:graphicFrameMkLst>
        </pc:graphicFrameChg>
      </pc:sldChg>
      <pc:sldChg chg="modSp mod">
        <pc:chgData name="Kamil Kwiecień" userId="7c189c354fc65fde" providerId="LiveId" clId="{7BADC189-2F74-4F28-9F6A-A1E7091BAD2D}" dt="2024-04-13T17:53:21.655" v="639" actId="20577"/>
        <pc:sldMkLst>
          <pc:docMk/>
          <pc:sldMk cId="2307305262" sldId="274"/>
        </pc:sldMkLst>
        <pc:graphicFrameChg chg="modGraphic">
          <ac:chgData name="Kamil Kwiecień" userId="7c189c354fc65fde" providerId="LiveId" clId="{7BADC189-2F74-4F28-9F6A-A1E7091BAD2D}" dt="2024-04-13T17:53:21.655" v="639" actId="20577"/>
          <ac:graphicFrameMkLst>
            <pc:docMk/>
            <pc:sldMk cId="2307305262" sldId="274"/>
            <ac:graphicFrameMk id="6" creationId="{442D122B-3FD1-4AFC-0801-3B8F5616F284}"/>
          </ac:graphicFrameMkLst>
        </pc:graphicFrameChg>
      </pc:sldChg>
      <pc:sldChg chg="addSp delSp modSp new mod">
        <pc:chgData name="Kamil Kwiecień" userId="7c189c354fc65fde" providerId="LiveId" clId="{7BADC189-2F74-4F28-9F6A-A1E7091BAD2D}" dt="2024-04-13T17:26:09.804" v="282" actId="20577"/>
        <pc:sldMkLst>
          <pc:docMk/>
          <pc:sldMk cId="1255452533" sldId="275"/>
        </pc:sldMkLst>
        <pc:spChg chg="mod">
          <ac:chgData name="Kamil Kwiecień" userId="7c189c354fc65fde" providerId="LiveId" clId="{7BADC189-2F74-4F28-9F6A-A1E7091BAD2D}" dt="2024-04-13T17:22:41.258" v="37" actId="113"/>
          <ac:spMkLst>
            <pc:docMk/>
            <pc:sldMk cId="1255452533" sldId="275"/>
            <ac:spMk id="2" creationId="{B5DC48C6-F560-0A50-5BAD-DFDD1702C633}"/>
          </ac:spMkLst>
        </pc:spChg>
        <pc:spChg chg="del">
          <ac:chgData name="Kamil Kwiecień" userId="7c189c354fc65fde" providerId="LiveId" clId="{7BADC189-2F74-4F28-9F6A-A1E7091BAD2D}" dt="2024-04-13T17:22:43.141" v="38" actId="478"/>
          <ac:spMkLst>
            <pc:docMk/>
            <pc:sldMk cId="1255452533" sldId="275"/>
            <ac:spMk id="3" creationId="{3DE020B4-0560-3009-AD5D-83636072A10E}"/>
          </ac:spMkLst>
        </pc:spChg>
        <pc:graphicFrameChg chg="add mod modGraphic">
          <ac:chgData name="Kamil Kwiecień" userId="7c189c354fc65fde" providerId="LiveId" clId="{7BADC189-2F74-4F28-9F6A-A1E7091BAD2D}" dt="2024-04-13T17:26:09.804" v="282" actId="20577"/>
          <ac:graphicFrameMkLst>
            <pc:docMk/>
            <pc:sldMk cId="1255452533" sldId="275"/>
            <ac:graphicFrameMk id="4" creationId="{07F52326-87EA-CED9-5ACD-E3C0F4A3D458}"/>
          </ac:graphicFrameMkLst>
        </pc:graphicFrameChg>
      </pc:sldChg>
      <pc:sldChg chg="modSp add mod">
        <pc:chgData name="Kamil Kwiecień" userId="7c189c354fc65fde" providerId="LiveId" clId="{7BADC189-2F74-4F28-9F6A-A1E7091BAD2D}" dt="2024-04-13T17:43:15.030" v="472" actId="115"/>
        <pc:sldMkLst>
          <pc:docMk/>
          <pc:sldMk cId="2417950341" sldId="276"/>
        </pc:sldMkLst>
        <pc:graphicFrameChg chg="mod modGraphic">
          <ac:chgData name="Kamil Kwiecień" userId="7c189c354fc65fde" providerId="LiveId" clId="{7BADC189-2F74-4F28-9F6A-A1E7091BAD2D}" dt="2024-04-13T17:43:15.030" v="472" actId="115"/>
          <ac:graphicFrameMkLst>
            <pc:docMk/>
            <pc:sldMk cId="2417950341" sldId="276"/>
            <ac:graphicFrameMk id="6" creationId="{442D122B-3FD1-4AFC-0801-3B8F5616F28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C1B60E-2F37-B692-A332-7DD70FBF5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801A801-B228-3FA0-939D-148D9ED83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B947B1-4C4D-81F8-6BFC-2CFCC1B2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9FC9AF-FFD4-AB85-B62B-CDB7B58D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3D2BE6-65A6-C4F5-087F-11953C4D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78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002D8-D17F-75BF-C8C9-14A872D7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A05707-9E46-B750-98B5-24493EC7C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F96734-6E2B-60F9-31BE-636B79B9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02AC4D-2362-D414-F348-819F7E29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6C0965-4F34-E31F-5F65-F25443D3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89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AF2867-D4AF-46DA-2018-B991C2CA0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09783E-D2F7-5548-B92F-28D26143C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BD1D20-CA00-1EE7-0FA2-C39C406F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F37A4F-32B8-7885-98E6-0F801370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769F2F-3C5F-2A2A-F73D-050C8D61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7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219581-C99A-DA04-DE64-23C36550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78A49B-500A-194F-ED17-A8020012F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DD3D54-8DD0-66B7-BA59-D45BCDC1E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84DA89-859F-6EDC-F77A-FD53C99C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E302B2-8AB4-540C-E0CA-1FAC1449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90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74C97-A263-38D3-0E6E-CDD7FE229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0F314B-DFD8-23F2-50EC-E00025E41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33CDA4-81D4-8A61-65AF-CD41642FF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17246B-5B28-B8D4-7810-19CC9EA8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C3EFB2-0CB6-6E73-49BF-36B791EF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012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D0D7D-E786-6D3E-6E94-D32FADD4B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D70A6-5B95-FD26-5086-6D6308717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2B2CD1-B5F3-3FDA-C074-B3520779E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60769F-C181-F52E-33D2-ED344CCCB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A4418C-B3E3-F813-F134-CDDEFC2A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774398-11F9-9B91-F98A-2EF00C0F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A9215-1488-A566-36A9-72E1FAEF9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6FB94B-1ECA-9DBD-018F-30F26B0B0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657BA3-DB2C-E6C6-4F88-ACC289ADA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15EE75B-9126-ED62-3145-7F3A648ED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E8DC582-C2C1-4EE7-D634-BDC354C1C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066B01F-DCA0-48CD-2013-81B3583B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8197F70-2FE8-79FE-790B-46BD1029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984DEF8-4600-B4A1-D317-998536BF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44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CE4C64-A5C0-D8BC-4621-C7C82F3B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E7C54EE-92F6-20CF-29AA-38363E6D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844F322-6808-43E2-B16F-D13D567D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B70FBDF-8ED2-1E7C-0AF6-E1D5E086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9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84C7DD1-A722-A135-6BE1-5D432F922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9983316-BFB0-6255-D448-90326D5A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7F23FB-2BF5-7C33-C7A4-987599D5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71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94D844-A02E-3F8B-B521-55065F7F6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04D724-BBF7-526C-AE42-10EDC255D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D3C77B-A4C4-4AA1-A70F-C0FC6D3E5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3493745-23F0-5598-EF10-3065BED8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9578FD-6407-03C3-5877-73FC8833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5E88AF-DDFF-C802-87F5-1EA63205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FC7FE-6B44-D194-4DFB-1E53C7C6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48B826-3D9A-3540-10E9-179B5AFA3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F545028-CF94-0345-0549-F8C208E37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E2F459-E174-3CC3-633D-ADC12EF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C85D38-936E-FCC5-63CC-025EAAFF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A51538-0729-EDF0-6AF1-3556CEA1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21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312A0D7-77E5-3CDE-37C6-7D2F6DE7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8FDA92-A8DB-0B05-E0B8-5AA5F8DDF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3C630E-712B-AD96-1F1C-262F4A36A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43F4-5D2C-4FFE-9C59-ED95967BCB25}" type="datetimeFigureOut">
              <a:rPr lang="pl-PL" smtClean="0"/>
              <a:t>13.04.2024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7440B9-0EF6-0872-C319-4DF12AA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7AB264-428E-CD99-98CF-5726313C3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3158-EBB6-4B04-9083-F6FBCF547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58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arszawa.edu.com.p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ratorium.waw.pl/pl/rodzice-i-uczniowie/rekrutacja-do-szkol/17905,Wykaz-zawodow-wiedzy-artystycznych-i-sportowych-organizowanych-przez-kuratora-o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E6ED57-90EA-6192-DEBB-E01796DD6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36" y="-1044114"/>
            <a:ext cx="11887199" cy="2387600"/>
          </a:xfrm>
        </p:spPr>
        <p:txBody>
          <a:bodyPr>
            <a:normAutofit/>
          </a:bodyPr>
          <a:lstStyle/>
          <a:p>
            <a:r>
              <a:rPr lang="pl-PL" sz="7200" b="1" dirty="0"/>
              <a:t>Szkolna Komisja Rekrutacyjna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58A932-85E5-89B4-FBDA-3A2A76BEA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510" y="5582623"/>
            <a:ext cx="9144000" cy="1655762"/>
          </a:xfrm>
        </p:spPr>
        <p:txBody>
          <a:bodyPr>
            <a:normAutofit/>
          </a:bodyPr>
          <a:lstStyle/>
          <a:p>
            <a:r>
              <a:rPr lang="pl-PL" sz="6600" b="1" dirty="0"/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224770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EBBA8-21CB-7CA2-BC36-B511F477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ułożyć szkoły? </a:t>
            </a:r>
            <a:r>
              <a:rPr lang="pl-PL" b="1" dirty="0">
                <a:solidFill>
                  <a:srgbClr val="0070C0"/>
                </a:solidFill>
              </a:rPr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6D8436-F93C-2015-EE8D-BC09B4B9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>
            <a:normAutofit/>
          </a:bodyPr>
          <a:lstStyle/>
          <a:p>
            <a:r>
              <a:rPr lang="pl-PL" dirty="0"/>
              <a:t>Kandydat ma 159,1 pkt</a:t>
            </a:r>
          </a:p>
          <a:p>
            <a:r>
              <a:rPr lang="pl-PL" dirty="0"/>
              <a:t>Lista preferencji: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Y oddział 1u („próg” 172,6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Z oddział 1t („próg” 168,2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R oddział 1z („próg” 159,3 pkt)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Liczba punktów kandydata nie pozwala na zakwalifikowanie go do którejkolwiek ze szkół na liście preferencji. Kandydat może wziąć udział w rekrutacji uzupełniającej, </a:t>
            </a:r>
            <a:r>
              <a:rPr lang="pl-PL" b="1" dirty="0"/>
              <a:t>jeśli w którejś ze szkół będą wolne miejsca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31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EBBA8-21CB-7CA2-BC36-B511F477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ułożyć szkoły? </a:t>
            </a:r>
            <a:r>
              <a:rPr lang="pl-PL" b="1" dirty="0">
                <a:solidFill>
                  <a:srgbClr val="0070C0"/>
                </a:solidFill>
              </a:rPr>
              <a:t>PRZYKŁAD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6D8436-F93C-2015-EE8D-BC09B4B9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>
            <a:normAutofit/>
          </a:bodyPr>
          <a:lstStyle/>
          <a:p>
            <a:r>
              <a:rPr lang="pl-PL" dirty="0"/>
              <a:t>Kandydat ma 159,1 pkt</a:t>
            </a:r>
          </a:p>
          <a:p>
            <a:r>
              <a:rPr lang="pl-PL" dirty="0"/>
              <a:t>Lista preferencji: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Y oddział 1u („próg” 172,6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Z oddział 1t („próg” 158,2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R oddział 1z („próg” 161,3 pkt)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Kandydat został zakwalifikowany do oddziału 1t w szkole Z, ponieważ przekroczył minimalną liczbę punktów, która była wymagana, by zostać zakwalifikowanym do tego oddziału. </a:t>
            </a:r>
          </a:p>
        </p:txBody>
      </p:sp>
    </p:spTree>
    <p:extLst>
      <p:ext uri="{BB962C8B-B14F-4D97-AF65-F5344CB8AC3E}">
        <p14:creationId xmlns:p14="http://schemas.microsoft.com/office/powerpoint/2010/main" val="1953552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FDC287-6E9D-87E4-D3B7-44A65C61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ułożyć szkoły?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D77198-2DA8-CC9E-7E45-B7CDF4AF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825625"/>
            <a:ext cx="10915650" cy="4351338"/>
          </a:xfrm>
        </p:spPr>
        <p:txBody>
          <a:bodyPr/>
          <a:lstStyle/>
          <a:p>
            <a:r>
              <a:rPr lang="pl-PL" dirty="0"/>
              <a:t>„PRÓG PUNKTOWY” </a:t>
            </a:r>
            <a:r>
              <a:rPr lang="pl-PL" b="1" u="sng" dirty="0"/>
              <a:t>nie jest ustalany przez szkoły i do momentu ogłoszenia list zakwalifikowanych nie jest znany</a:t>
            </a:r>
          </a:p>
          <a:p>
            <a:r>
              <a:rPr lang="pl-PL" b="1" dirty="0">
                <a:solidFill>
                  <a:srgbClr val="00B050"/>
                </a:solidFill>
              </a:rPr>
              <a:t>„progiem punktowym” jest ostatnia osoba na liście zakwalifikowanych do przyjęcia do danego oddziału </a:t>
            </a:r>
            <a:r>
              <a:rPr lang="pl-PL" dirty="0"/>
              <a:t>czyli jest to minimalna liczba punktów, która uprawnia do zakwalifikowania kandydata do oddziału w określonej szkole</a:t>
            </a:r>
          </a:p>
          <a:p>
            <a:r>
              <a:rPr lang="pl-PL" dirty="0"/>
              <a:t>„progi” = minima punktowe co roku są inne !!! Mogą być zbliżone, ale nie będą identyczne, dlatego </a:t>
            </a:r>
            <a:r>
              <a:rPr lang="pl-PL" b="1" dirty="0"/>
              <a:t>trzeba przemyśleć listę preferencji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160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308D438-3CE4-646D-BC68-7D69953830C4}"/>
              </a:ext>
            </a:extLst>
          </p:cNvPr>
          <p:cNvSpPr txBox="1">
            <a:spLocks/>
          </p:cNvSpPr>
          <p:nvPr/>
        </p:nvSpPr>
        <p:spPr>
          <a:xfrm>
            <a:off x="649287" y="2000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WAŻNE TERMINY </a:t>
            </a:r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04A35FCC-9F52-F49F-7D03-3D862D792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665490"/>
              </p:ext>
            </p:extLst>
          </p:nvPr>
        </p:nvGraphicFramePr>
        <p:xfrm>
          <a:off x="344487" y="884553"/>
          <a:ext cx="11198226" cy="4576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176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6877050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125391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UWAGA !!!</a:t>
                      </a:r>
                    </a:p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od 15.05. do 29.05.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(godz. 15:00)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</a:rPr>
                        <a:t>KANDYDACI dokonują wyboru preferencji i składają wniosek </a:t>
                      </a:r>
                      <a:br>
                        <a:rPr lang="pl-PL" sz="20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2000" b="1" dirty="0">
                          <a:solidFill>
                            <a:srgbClr val="FF0000"/>
                          </a:solidFill>
                        </a:rPr>
                        <a:t>do 29.05. do godz. 15:00 !!!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90152"/>
                  </a:ext>
                </a:extLst>
              </a:tr>
              <a:tr h="125391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7.06.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godz. 13:30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</a:rPr>
                        <a:t>SPRAWDZIAN KOMPETENCJI JĘZYKOWYCH Z JĘZYKA ANGIELSKIEGO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</a:rPr>
                        <a:t>w szkole, w której oddział dwujęzyczny [D] z językiem angielskim jest najwyżej na liście preferencji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99045"/>
                  </a:ext>
                </a:extLst>
              </a:tr>
              <a:tr h="1253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do 13.06.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godz. 16:00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rgbClr val="FF0000"/>
                          </a:solidFill>
                        </a:rPr>
                        <a:t>WYNIKI SPRAWDZIANU KOMPETENCJI JĘZYKOWYCH Z JĘZYKA ANGIELSKIEGO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</a:rPr>
                        <a:t>widoczne w systemie rekrutacji na koncie kandydata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b="0" dirty="0">
                          <a:solidFill>
                            <a:srgbClr val="FF0000"/>
                          </a:solidFill>
                        </a:rPr>
                        <a:t>pozytywnym  wynikiem sprawdzianu, uprawniającym do przyjęcia kandydata do oddziału dwujęzycznego jest uzyskanie </a:t>
                      </a:r>
                      <a:br>
                        <a:rPr lang="pl-PL" sz="18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1800" b="0" u="sng" dirty="0">
                          <a:solidFill>
                            <a:srgbClr val="FF0000"/>
                          </a:solidFill>
                        </a:rPr>
                        <a:t>określonego w zasadach rekrutacji wymaganego minimum punktowego.</a:t>
                      </a:r>
                      <a:endParaRPr lang="pl-PL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01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80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308D438-3CE4-646D-BC68-7D69953830C4}"/>
              </a:ext>
            </a:extLst>
          </p:cNvPr>
          <p:cNvSpPr txBox="1">
            <a:spLocks/>
          </p:cNvSpPr>
          <p:nvPr/>
        </p:nvSpPr>
        <p:spPr>
          <a:xfrm>
            <a:off x="649287" y="2000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WAŻNE TERMINY </a:t>
            </a:r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04A35FCC-9F52-F49F-7D03-3D862D792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949780"/>
              </p:ext>
            </p:extLst>
          </p:nvPr>
        </p:nvGraphicFramePr>
        <p:xfrm>
          <a:off x="344487" y="953981"/>
          <a:ext cx="11198226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176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6877050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125391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21.06.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godz. 13:30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</a:rPr>
                        <a:t>SPRAWDZIAN KOMPETENCJI JĘZYKOWYCH Z JĘZYKA ANGIELSKIEGO – II termin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</a:rPr>
                        <a:t>w szkole, w której oddział dwujęzyczny [D] z językiem angielskim jest najwyżej na liście preferencji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u="sng" dirty="0">
                          <a:solidFill>
                            <a:srgbClr val="FF0000"/>
                          </a:solidFill>
                        </a:rPr>
                        <a:t>wyłącznie</a:t>
                      </a: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 dla osób, które z przyczyn niezależnych nie przystąpiły do SKJ 7.06.</a:t>
                      </a:r>
                      <a:endParaRPr lang="pl-PL" sz="2000" b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99045"/>
                  </a:ext>
                </a:extLst>
              </a:tr>
              <a:tr h="1253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do 1.07.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godz. 15:00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</a:rPr>
                        <a:t>WYNIKI SPRAWDZIANU KOMPETENCJI JĘZYKOWYCH Z JĘZYKA ANGIELSKIEGO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</a:rPr>
                        <a:t>widoczne w systemie rekrutacji na koncie kandydata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</a:rPr>
                        <a:t>pozytywnym  wynikiem sprawdzianu, uprawniającym do przyjęcia kandydata do oddziału dwujęzycznego jest uzyskanie </a:t>
                      </a:r>
                      <a:r>
                        <a:rPr lang="pl-PL" sz="2000" b="0" u="sng" dirty="0">
                          <a:solidFill>
                            <a:srgbClr val="FF0000"/>
                          </a:solidFill>
                        </a:rPr>
                        <a:t>określonego w zasadach rekrutacji wymaganego minimum punktowego.</a:t>
                      </a:r>
                      <a:endParaRPr lang="pl-PL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01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07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7" y="-20373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457074"/>
              </p:ext>
            </p:extLst>
          </p:nvPr>
        </p:nvGraphicFramePr>
        <p:xfrm>
          <a:off x="344487" y="817033"/>
          <a:ext cx="11198226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15.05. </a:t>
                      </a:r>
                      <a:br>
                        <a:rPr lang="pl-PL" sz="2800" dirty="0"/>
                      </a:br>
                      <a:r>
                        <a:rPr lang="pl-PL" sz="2800" dirty="0"/>
                        <a:t>do 29.05. </a:t>
                      </a:r>
                      <a:r>
                        <a:rPr lang="pl-PL" sz="1800" dirty="0"/>
                        <a:t>(godz. 15:00)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200" dirty="0"/>
                        <a:t>uczniowie dokonują wyboru preferencji i składają wnioski </a:t>
                      </a:r>
                      <a:br>
                        <a:rPr lang="pl-PL" sz="2200" dirty="0"/>
                      </a:br>
                      <a:r>
                        <a:rPr lang="pl-PL" sz="2200" b="1" dirty="0"/>
                        <a:t>do szkoły I wyboru</a:t>
                      </a:r>
                      <a:endParaRPr lang="pl-PL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4752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>
                          <a:solidFill>
                            <a:srgbClr val="00B0F0"/>
                          </a:solidFill>
                        </a:rPr>
                        <a:t>od 3.07. </a:t>
                      </a:r>
                      <a:br>
                        <a:rPr lang="pl-PL" sz="1800" dirty="0">
                          <a:solidFill>
                            <a:srgbClr val="00B0F0"/>
                          </a:solidFill>
                        </a:rPr>
                      </a:br>
                      <a:r>
                        <a:rPr lang="pl-PL" sz="2800" dirty="0">
                          <a:solidFill>
                            <a:srgbClr val="00B0F0"/>
                          </a:solidFill>
                        </a:rPr>
                        <a:t>do 10.07. </a:t>
                      </a:r>
                      <a:r>
                        <a:rPr lang="pl-PL" sz="1800" dirty="0">
                          <a:solidFill>
                            <a:srgbClr val="00B0F0"/>
                          </a:solidFill>
                        </a:rPr>
                        <a:t>(godz. 15:00)</a:t>
                      </a:r>
                      <a:endParaRPr lang="pl-PL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uczniowie składają </a:t>
                      </a:r>
                      <a:r>
                        <a:rPr lang="pl-PL" sz="2000" b="1" dirty="0">
                          <a:solidFill>
                            <a:srgbClr val="00B0F0"/>
                          </a:solidFill>
                        </a:rPr>
                        <a:t>do szkoły I wyboru </a:t>
                      </a: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poświadczone </a:t>
                      </a:r>
                      <a:r>
                        <a:rPr lang="pl-PL" sz="2000" b="1" dirty="0">
                          <a:solidFill>
                            <a:srgbClr val="00B0F0"/>
                          </a:solidFill>
                        </a:rPr>
                        <a:t>OBUSTRONNIE</a:t>
                      </a: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pl-PL" sz="2000" b="1" dirty="0">
                          <a:solidFill>
                            <a:srgbClr val="00B0F0"/>
                          </a:solidFill>
                        </a:rPr>
                        <a:t>kopie świadectwa ukończenia szkoły podstawowej i kopie zaświadczenia o wynikach egzaminu ósmoklasisty: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pieczęć okrągła szkoły (urzędowa) – </a:t>
                      </a:r>
                      <a:r>
                        <a:rPr lang="pl-PL" sz="1600" b="0" i="1" dirty="0">
                          <a:solidFill>
                            <a:srgbClr val="00B0F0"/>
                          </a:solidFill>
                        </a:rPr>
                        <a:t>taka którą stemplowana jest pierwsza strona świadectwa szkolnego</a:t>
                      </a:r>
                      <a:endParaRPr lang="pl-PL" sz="1600" b="0" dirty="0">
                        <a:solidFill>
                          <a:srgbClr val="00B0F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data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pieczęć „za zgodność z oryginałem”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pieczęć i podpis osoby upoważnionej </a:t>
                      </a:r>
                      <a:br>
                        <a:rPr lang="pl-PL" sz="2000" b="0" dirty="0">
                          <a:solidFill>
                            <a:srgbClr val="00B0F0"/>
                          </a:solidFill>
                        </a:rPr>
                      </a:br>
                      <a:r>
                        <a:rPr lang="pl-PL" sz="2000" b="0" dirty="0">
                          <a:solidFill>
                            <a:srgbClr val="00B0F0"/>
                          </a:solidFill>
                        </a:rPr>
                        <a:t>(np. dyrektor/wicedyrektor)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60488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UWAGA !!!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200" dirty="0"/>
                        <a:t>uczniowie z m.st. Warszawa: macierzyste szkoły podstawowe wprowadzają do systemu oceny, wyniki E8 i osiągnięcia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579370"/>
                  </a:ext>
                </a:extLst>
              </a:tr>
              <a:tr h="1095587">
                <a:tc vMerge="1">
                  <a:txBody>
                    <a:bodyPr/>
                    <a:lstStyle/>
                    <a:p>
                      <a:pPr algn="ctr"/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200" dirty="0"/>
                        <a:t>uczniowie ze szkół spoza m.st. Warszawa oraz artystycznych i niepublicznych: </a:t>
                      </a:r>
                      <a:r>
                        <a:rPr lang="pl-PL" sz="2200" b="1" u="sng" dirty="0"/>
                        <a:t>samodzielnie</a:t>
                      </a:r>
                      <a:r>
                        <a:rPr lang="pl-PL" sz="2200" b="0" u="none" dirty="0"/>
                        <a:t> wprowadzają do systemu oceny, wyniki E8 i osiągnięcia</a:t>
                      </a:r>
                      <a:endParaRPr lang="pl-PL" sz="2200" b="1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253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979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77311"/>
              </p:ext>
            </p:extLst>
          </p:nvPr>
        </p:nvGraphicFramePr>
        <p:xfrm>
          <a:off x="344487" y="940858"/>
          <a:ext cx="11198226" cy="582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3.07.</a:t>
                      </a:r>
                      <a:br>
                        <a:rPr lang="pl-PL" sz="1800" dirty="0"/>
                      </a:br>
                      <a:r>
                        <a:rPr lang="pl-PL" sz="2800" dirty="0"/>
                        <a:t>do 10.07. </a:t>
                      </a:r>
                      <a:r>
                        <a:rPr lang="pl-PL" sz="1800" dirty="0"/>
                        <a:t>(godz. 15:00)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200" b="1" dirty="0"/>
                        <a:t>Możliwość zmian na liście preferencji:</a:t>
                      </a:r>
                    </a:p>
                    <a:p>
                      <a:r>
                        <a:rPr lang="pl-PL" sz="2200" b="0" dirty="0"/>
                        <a:t>(zmiana szkół, oddziałów lub zmiana ich kolejności na liście)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pl-PL" sz="2200" b="0" dirty="0"/>
                        <a:t>Kandydat udaje się do </a:t>
                      </a:r>
                      <a:r>
                        <a:rPr lang="pl-PL" sz="2200" b="1" dirty="0"/>
                        <a:t>szkoły I wyboru wraz z rodzicem/opiekunem</a:t>
                      </a:r>
                      <a:endParaRPr lang="pl-PL" sz="2200" b="0" dirty="0"/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pl-PL" sz="2200" b="0" dirty="0"/>
                        <a:t>Szkolna Komisja Rekrutacyjna anuluje akceptację wniosku w systemie (na pisemną prośbę rodzica)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pl-PL" sz="2200" b="0" dirty="0"/>
                        <a:t>Kandydat dokonuje zmian na liście preferencji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pl-PL" sz="2200" b="1" dirty="0"/>
                        <a:t>Złożenie nowego wniosku (papierowo lub elektronicznie) do szkoły, która jest na 1 miejscu na liście preferencji </a:t>
                      </a:r>
                      <a:br>
                        <a:rPr lang="pl-PL" sz="2200" b="1" dirty="0"/>
                      </a:br>
                      <a:r>
                        <a:rPr lang="pl-PL" sz="2200" b="1" u="sng" dirty="0"/>
                        <a:t>i dostarczenie wymaganych dokumentów (poświadczone obustronnie kopie świadectwa ukończenia szkoły </a:t>
                      </a:r>
                      <a:br>
                        <a:rPr lang="pl-PL" sz="2200" b="1" u="sng" dirty="0"/>
                      </a:br>
                      <a:r>
                        <a:rPr lang="pl-PL" sz="2200" b="1" u="sng" dirty="0"/>
                        <a:t>oraz zaświadczenia o wynikach E8)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pl-PL" sz="2200" b="1" u="sng" dirty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pl-PL" sz="1800" b="0" u="none" dirty="0"/>
                        <a:t>UWAGA! </a:t>
                      </a:r>
                      <a:br>
                        <a:rPr lang="pl-PL" sz="1800" b="0" u="none" dirty="0"/>
                      </a:br>
                      <a:r>
                        <a:rPr lang="pl-PL" sz="1800" b="0" u="none" dirty="0"/>
                        <a:t>Jeśli do szkoły I wyboru wcześniej zostały dostarczone kopie dokumentów, a kandydat zmienia listę preferencji i szkoła już nie będzie 1 na liście, odbiera w obecności rodzica/opiekuna kopie dokumentów (świadectwa i wyników E8)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57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422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46049"/>
              </p:ext>
            </p:extLst>
          </p:nvPr>
        </p:nvGraphicFramePr>
        <p:xfrm>
          <a:off x="344487" y="940858"/>
          <a:ext cx="11198226" cy="44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3.07.</a:t>
                      </a:r>
                      <a:br>
                        <a:rPr lang="pl-PL" sz="1800" dirty="0"/>
                      </a:br>
                      <a:r>
                        <a:rPr lang="pl-PL" sz="2800" dirty="0"/>
                        <a:t>do 10.07. </a:t>
                      </a:r>
                      <a:r>
                        <a:rPr lang="pl-PL" sz="1800" dirty="0"/>
                        <a:t>(godz. 15:00)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200" b="1" dirty="0"/>
                        <a:t>Możliwość zmian na liście preferencji</a:t>
                      </a:r>
                    </a:p>
                    <a:p>
                      <a:endParaRPr lang="pl-PL" sz="2200" b="1" u="none" dirty="0"/>
                    </a:p>
                    <a:p>
                      <a:r>
                        <a:rPr lang="pl-PL" sz="2400" b="0" u="none" dirty="0">
                          <a:solidFill>
                            <a:srgbClr val="FF0000"/>
                          </a:solidFill>
                        </a:rPr>
                        <a:t>UWAGA! </a:t>
                      </a:r>
                    </a:p>
                    <a:p>
                      <a:r>
                        <a:rPr lang="pl-PL" sz="2400" b="0" u="none" dirty="0">
                          <a:solidFill>
                            <a:srgbClr val="FF0000"/>
                          </a:solidFill>
                        </a:rPr>
                        <a:t>Na tym etapie </a:t>
                      </a:r>
                      <a:r>
                        <a:rPr lang="pl-PL" sz="2400" b="1" u="sng" dirty="0">
                          <a:solidFill>
                            <a:srgbClr val="FF0000"/>
                          </a:solidFill>
                        </a:rPr>
                        <a:t>nie będzie można </a:t>
                      </a:r>
                      <a:r>
                        <a:rPr lang="pl-PL" sz="2400" b="0" u="none" dirty="0">
                          <a:solidFill>
                            <a:srgbClr val="FF0000"/>
                          </a:solidFill>
                        </a:rPr>
                        <a:t>składać nowych wniosków o przyjęcie do szkoły ponadpodstawowej dwujęzycznej, </a:t>
                      </a:r>
                      <a:r>
                        <a:rPr lang="pl-PL" sz="2400" b="0" u="sng" dirty="0">
                          <a:solidFill>
                            <a:srgbClr val="FF0000"/>
                          </a:solidFill>
                        </a:rPr>
                        <a:t>oddziału dwujęzycznego</a:t>
                      </a:r>
                      <a:r>
                        <a:rPr lang="pl-PL" sz="2400" b="0" u="none" dirty="0">
                          <a:solidFill>
                            <a:srgbClr val="FF0000"/>
                          </a:solidFill>
                        </a:rPr>
                        <a:t>, oddziału międzynarodowego, oddziału wstępnego, oddziału przygotowania wojskowego w szkole ponadpodstawowej, oddziałów wymagających od kandydatów szczególnych indywidualnych predyspozycji oraz do szkół i oddziałów prowadzących szkolenie sportowe w szkołach ponadpodstawowych.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57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950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351644"/>
              </p:ext>
            </p:extLst>
          </p:nvPr>
        </p:nvGraphicFramePr>
        <p:xfrm>
          <a:off x="344487" y="1036108"/>
          <a:ext cx="1119822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19.07 </a:t>
                      </a:r>
                      <a:r>
                        <a:rPr lang="pl-PL" sz="1800" dirty="0"/>
                        <a:t>(do godz. 12:00) 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dirty="0"/>
                        <a:t>Publikacja list kandydatów zakwalifikowanych </a:t>
                      </a:r>
                      <a:br>
                        <a:rPr lang="pl-PL" sz="2000" dirty="0"/>
                      </a:br>
                      <a:r>
                        <a:rPr lang="pl-PL" sz="2000" dirty="0"/>
                        <a:t>i niezakwalifikowanych: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/>
                        <a:t>Listy papierowe przed szkołami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/>
                        <a:t>Informacja w systemie na koncie kandydata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579370"/>
                  </a:ext>
                </a:extLst>
              </a:tr>
              <a:tr h="1095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19.07. </a:t>
                      </a:r>
                      <a:r>
                        <a:rPr lang="pl-PL" sz="1800" dirty="0"/>
                        <a:t>(godz. 12:00) </a:t>
                      </a:r>
                      <a:br>
                        <a:rPr lang="pl-PL" sz="1800" dirty="0"/>
                      </a:br>
                      <a:r>
                        <a:rPr lang="pl-PL" sz="2800" dirty="0"/>
                        <a:t>do 24.07. </a:t>
                      </a:r>
                      <a:r>
                        <a:rPr lang="pl-PL" sz="1800" dirty="0"/>
                        <a:t>(godz. 15:00)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1" u="sng" dirty="0"/>
                        <a:t>Potwierdzenie woli przyjęcia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u="none" dirty="0"/>
                        <a:t>do szkoły, w której kandydat został zakwalifikowany należy złożyć: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pl-PL" sz="2000" b="0" u="none" dirty="0"/>
                        <a:t>oryginał świadectwa ukończenia szkoły podstawowej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pl-PL" sz="2000" b="0" u="none" dirty="0"/>
                        <a:t>oryginał wyników egzaminu ósmoklasisty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pl-PL" sz="2000" b="0" u="none" dirty="0"/>
                        <a:t>dokumenty wymagane, </a:t>
                      </a:r>
                    </a:p>
                    <a:p>
                      <a:pPr marL="1257300" lvl="2" indent="-342900">
                        <a:buFont typeface="Wingdings" panose="05000000000000000000" pitchFamily="2" charset="2"/>
                        <a:buChar char="§"/>
                      </a:pPr>
                      <a:r>
                        <a:rPr lang="pl-PL" sz="2000" b="0" u="none" dirty="0"/>
                        <a:t>np. kwestionariusz osobowy z deklaracją wyboru nauki drugiego języka obcego (formularz zwykle do pobrania ze strony szkoły)</a:t>
                      </a:r>
                    </a:p>
                    <a:p>
                      <a:pPr marL="1257300" lvl="2" indent="-342900">
                        <a:buFont typeface="Wingdings" panose="05000000000000000000" pitchFamily="2" charset="2"/>
                        <a:buChar char="§"/>
                      </a:pPr>
                      <a:r>
                        <a:rPr lang="pl-PL" sz="2000" b="0" u="none" dirty="0"/>
                        <a:t>2 zdjęcia legitymacyjne (podpisane na odwrocie)</a:t>
                      </a:r>
                    </a:p>
                    <a:p>
                      <a:pPr marL="1257300" lvl="2" indent="-342900">
                        <a:buFont typeface="Wingdings" panose="05000000000000000000" pitchFamily="2" charset="2"/>
                        <a:buChar char="§"/>
                      </a:pPr>
                      <a:r>
                        <a:rPr lang="pl-PL" sz="2000" b="0" u="none" dirty="0"/>
                        <a:t>oświadczenia RODO itp.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253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065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670685"/>
              </p:ext>
            </p:extLst>
          </p:nvPr>
        </p:nvGraphicFramePr>
        <p:xfrm>
          <a:off x="344487" y="1036108"/>
          <a:ext cx="11198226" cy="4111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1095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19.07. </a:t>
                      </a:r>
                      <a:r>
                        <a:rPr lang="pl-PL" sz="1800" dirty="0"/>
                        <a:t>(godz. 12:00) </a:t>
                      </a:r>
                      <a:br>
                        <a:rPr lang="pl-PL" sz="2800" dirty="0"/>
                      </a:br>
                      <a:r>
                        <a:rPr lang="pl-PL" sz="2800" dirty="0"/>
                        <a:t>do 24.07. </a:t>
                      </a:r>
                      <a:r>
                        <a:rPr lang="pl-PL" sz="1800" dirty="0"/>
                        <a:t>(godz. 15:00)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2000" b="1" u="sng" dirty="0"/>
                        <a:t>Potwierdzenie woli przyjęcia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Jeśli kandydat nie złoży oryginałów dokumentów w terminie, nie zostaje przyjęty do szkoły!!!</a:t>
                      </a:r>
                      <a:endParaRPr lang="pl-PL" sz="2000" b="0" u="none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253170"/>
                  </a:ext>
                </a:extLst>
              </a:tr>
              <a:tr h="1095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25.07. </a:t>
                      </a:r>
                      <a:r>
                        <a:rPr lang="pl-PL" sz="1800" dirty="0"/>
                        <a:t>(do godz. 14:00)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b="0" u="none" dirty="0">
                          <a:solidFill>
                            <a:schemeClr val="tx1"/>
                          </a:solidFill>
                        </a:rPr>
                        <a:t>Publikacja list przyjętych i nieprzyjętych.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b="0" u="none" dirty="0">
                          <a:solidFill>
                            <a:schemeClr val="tx1"/>
                          </a:solidFill>
                        </a:rPr>
                        <a:t>Informacja o wolnych miejscach w szkole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857239"/>
                  </a:ext>
                </a:extLst>
              </a:tr>
              <a:tr h="10955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/>
                        <a:t>od 29.07. </a:t>
                      </a:r>
                      <a:r>
                        <a:rPr lang="pl-PL" sz="1800" dirty="0"/>
                        <a:t>(godz. 8:00) </a:t>
                      </a:r>
                      <a:br>
                        <a:rPr lang="pl-PL" sz="2800" dirty="0"/>
                      </a:br>
                      <a:r>
                        <a:rPr lang="pl-PL" sz="2800" dirty="0"/>
                        <a:t>do 31.07. </a:t>
                      </a:r>
                      <a:r>
                        <a:rPr lang="pl-PL" sz="1800" dirty="0"/>
                        <a:t>(godz. 15:00)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b="1" u="none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REKRUTACJA UZUPEŁNIAJĄCA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u="none" dirty="0">
                          <a:solidFill>
                            <a:schemeClr val="tx1"/>
                          </a:solidFill>
                        </a:rPr>
                        <a:t>WYPEŁNIENIE PAPIEROWEGO WNIOSKU DO SZKOŁY, W KTÓREJ ODBYWA SIĘ REKRUTACJA UZUPEŁNIAJĄCA </a:t>
                      </a:r>
                      <a:r>
                        <a:rPr lang="pl-PL" sz="2000" b="1" u="none" dirty="0">
                          <a:solidFill>
                            <a:schemeClr val="tx1"/>
                          </a:solidFill>
                        </a:rPr>
                        <a:t>(prowadzona jest indywidualnie przez szkoły, </a:t>
                      </a:r>
                      <a:r>
                        <a:rPr lang="pl-PL" sz="2000" b="1" u="sng" dirty="0">
                          <a:solidFill>
                            <a:schemeClr val="tx1"/>
                          </a:solidFill>
                        </a:rPr>
                        <a:t>nie ma rekrutacji elektronicznej przez system</a:t>
                      </a:r>
                      <a:r>
                        <a:rPr lang="pl-PL" sz="2000" b="1" u="none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u="none" dirty="0">
                          <a:solidFill>
                            <a:schemeClr val="tx1"/>
                          </a:solidFill>
                        </a:rPr>
                        <a:t>Każda szkoła może mieć inny formularz wniosku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085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1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9D35A6-81B7-B263-96D7-8173121D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6"/>
            <a:ext cx="10515600" cy="749300"/>
          </a:xfrm>
        </p:spPr>
        <p:txBody>
          <a:bodyPr/>
          <a:lstStyle/>
          <a:p>
            <a:r>
              <a:rPr lang="pl-PL" b="1" dirty="0"/>
              <a:t>Informacje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1EA38B-E316-15C9-4B4D-5D46EF69D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993778"/>
            <a:ext cx="11449050" cy="5911848"/>
          </a:xfrm>
        </p:spPr>
        <p:txBody>
          <a:bodyPr>
            <a:normAutofit lnSpcReduction="10000"/>
          </a:bodyPr>
          <a:lstStyle/>
          <a:p>
            <a:r>
              <a:rPr lang="pl-PL" sz="3200" dirty="0">
                <a:highlight>
                  <a:srgbClr val="FFFF00"/>
                </a:highlight>
              </a:rPr>
              <a:t>Rekrutacja </a:t>
            </a:r>
            <a:r>
              <a:rPr lang="pl-PL" sz="3200" u="sng" dirty="0">
                <a:highlight>
                  <a:srgbClr val="FFFF00"/>
                </a:highlight>
              </a:rPr>
              <a:t>zasadnicza</a:t>
            </a:r>
            <a:r>
              <a:rPr lang="pl-PL" sz="3200" dirty="0"/>
              <a:t> prowadzona </a:t>
            </a:r>
            <a:r>
              <a:rPr lang="pl-PL" sz="3200" b="1" u="sng" dirty="0"/>
              <a:t>wyłącznie</a:t>
            </a:r>
            <a:r>
              <a:rPr lang="pl-PL" sz="3200" dirty="0"/>
              <a:t> przez elektroniczny system rekrutacji: </a:t>
            </a:r>
            <a:r>
              <a:rPr lang="pl-PL" sz="3200" dirty="0">
                <a:hlinkClick r:id="rId2"/>
              </a:rPr>
              <a:t>https://warszawa.edu.com.pl/</a:t>
            </a:r>
            <a:r>
              <a:rPr lang="pl-PL" sz="32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800" dirty="0"/>
              <a:t>wybór preferencji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800" dirty="0"/>
              <a:t>złożenie wniosku (i załączników) </a:t>
            </a:r>
            <a:r>
              <a:rPr lang="pl-PL" sz="2800" b="1" dirty="0"/>
              <a:t>w szkole pierwszego wyboru</a:t>
            </a:r>
            <a:endParaRPr lang="pl-PL" sz="2800" dirty="0"/>
          </a:p>
          <a:p>
            <a:pPr marL="914400" lvl="1" indent="-457200">
              <a:buFont typeface="+mj-lt"/>
              <a:buAutoNum type="arabicPeriod"/>
            </a:pPr>
            <a:r>
              <a:rPr lang="pl-PL" sz="2800" dirty="0"/>
              <a:t>dostarczenie poświadczonych </a:t>
            </a:r>
            <a:r>
              <a:rPr lang="pl-PL" sz="2800" b="1" dirty="0"/>
              <a:t>kopii</a:t>
            </a:r>
            <a:r>
              <a:rPr lang="pl-PL" sz="2800" dirty="0"/>
              <a:t> dokumentów </a:t>
            </a:r>
            <a:r>
              <a:rPr lang="pl-PL" sz="2800" b="1" dirty="0"/>
              <a:t>do szkoły pierwszego wyboru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800" dirty="0">
                <a:solidFill>
                  <a:srgbClr val="00B050"/>
                </a:solidFill>
              </a:rPr>
              <a:t>informacja o zakwalifikowaniu: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l-PL" sz="2400" dirty="0">
                <a:solidFill>
                  <a:srgbClr val="00B050"/>
                </a:solidFill>
              </a:rPr>
              <a:t>dostarczenie </a:t>
            </a:r>
            <a:r>
              <a:rPr lang="pl-PL" sz="2400" b="1" dirty="0">
                <a:solidFill>
                  <a:srgbClr val="00B050"/>
                </a:solidFill>
              </a:rPr>
              <a:t>oryginałów</a:t>
            </a:r>
            <a:r>
              <a:rPr lang="pl-PL" sz="2400" dirty="0">
                <a:solidFill>
                  <a:srgbClr val="00B050"/>
                </a:solidFill>
              </a:rPr>
              <a:t> dokumentów (oraz kwestionariuszy, zdjęć, itp.) </a:t>
            </a:r>
            <a:r>
              <a:rPr lang="pl-PL" sz="2400" b="1" dirty="0">
                <a:solidFill>
                  <a:srgbClr val="00B050"/>
                </a:solidFill>
              </a:rPr>
              <a:t>do szkoły, w której kandydat/-ka został(a) zakwalifikowany/-a</a:t>
            </a:r>
            <a:r>
              <a:rPr lang="pl-PL" sz="2400" dirty="0">
                <a:solidFill>
                  <a:srgbClr val="00B050"/>
                </a:solidFill>
              </a:rPr>
              <a:t> </a:t>
            </a:r>
            <a:r>
              <a:rPr lang="pl-PL" sz="2400" u="sng" dirty="0">
                <a:solidFill>
                  <a:srgbClr val="00B050"/>
                </a:solidFill>
                <a:highlight>
                  <a:srgbClr val="FFFF00"/>
                </a:highlight>
              </a:rPr>
              <a:t>= potwierdzenie woli przyjęcia (!!!)</a:t>
            </a:r>
            <a:endParaRPr lang="pl-PL" sz="2400" b="1" u="sng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marL="1371600" lvl="2" indent="-457200">
              <a:buFont typeface="+mj-lt"/>
              <a:buAutoNum type="alphaLcPeriod"/>
            </a:pPr>
            <a:r>
              <a:rPr lang="pl-PL" sz="2400" dirty="0">
                <a:solidFill>
                  <a:srgbClr val="00B050"/>
                </a:solidFill>
              </a:rPr>
              <a:t>informacja o przyjęciu do szkoły</a:t>
            </a:r>
          </a:p>
          <a:p>
            <a:pPr lvl="3"/>
            <a:r>
              <a:rPr lang="pl-PL" sz="2000" dirty="0"/>
              <a:t>* możliwość zmiany szkoły w </a:t>
            </a:r>
            <a:r>
              <a:rPr lang="pl-PL" sz="2000" dirty="0">
                <a:highlight>
                  <a:srgbClr val="00FFFF"/>
                </a:highlight>
              </a:rPr>
              <a:t>rekrutacji uzupełniającej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rgbClr val="FF0000"/>
                </a:solidFill>
              </a:rPr>
              <a:t>informacja o niezakwalifikowaniu: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l-PL" sz="2400" dirty="0">
                <a:solidFill>
                  <a:srgbClr val="FF0000"/>
                </a:solidFill>
                <a:highlight>
                  <a:srgbClr val="00FFFF"/>
                </a:highlight>
              </a:rPr>
              <a:t>Rekrutacja uzupełniająca:</a:t>
            </a:r>
          </a:p>
          <a:p>
            <a:pPr lvl="3"/>
            <a:r>
              <a:rPr lang="pl-PL" sz="2000" dirty="0">
                <a:solidFill>
                  <a:srgbClr val="FF0000"/>
                </a:solidFill>
              </a:rPr>
              <a:t>złożenie wypełnionego wniosku w szkole prowadzącej rekrutację uzupełniającą</a:t>
            </a:r>
          </a:p>
        </p:txBody>
      </p:sp>
    </p:spTree>
    <p:extLst>
      <p:ext uri="{BB962C8B-B14F-4D97-AF65-F5344CB8AC3E}">
        <p14:creationId xmlns:p14="http://schemas.microsoft.com/office/powerpoint/2010/main" val="938448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24110"/>
              </p:ext>
            </p:extLst>
          </p:nvPr>
        </p:nvGraphicFramePr>
        <p:xfrm>
          <a:off x="344487" y="950383"/>
          <a:ext cx="11198226" cy="5816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1095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1.08.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(godz. 10:00) </a:t>
                      </a:r>
                      <a:endParaRPr lang="pl-PL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1" u="none" dirty="0">
                          <a:solidFill>
                            <a:srgbClr val="FF0000"/>
                          </a:solidFill>
                        </a:rPr>
                        <a:t>SPRAWDZIAN KOMPETENCJI JĘZYKOWYCH Z JĘZYKA ANGIELSKIEGO</a:t>
                      </a:r>
                    </a:p>
                    <a:p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(jeśli są wolne miejsca w oddziale dwujęzycznym)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dotyczy osób, które nie przystąpiły do SKJ w rekrutacji zasadniczej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53170"/>
                  </a:ext>
                </a:extLst>
              </a:tr>
              <a:tr h="1095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do 5.08.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(do godz. 15:00)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Wyniki SPRAWDZIANU KOMPETENCJI JĘZYKOWYCH Z JĘZYKA ANGIELSKIEGO (</a:t>
                      </a:r>
                      <a:r>
                        <a:rPr lang="pl-PL" sz="2000" b="1" u="none" dirty="0">
                          <a:solidFill>
                            <a:srgbClr val="FF0000"/>
                          </a:solidFill>
                        </a:rPr>
                        <a:t>w szkołach</a:t>
                      </a: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857239"/>
                  </a:ext>
                </a:extLst>
              </a:tr>
              <a:tr h="10955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/>
                        <a:t>8.08 </a:t>
                      </a:r>
                      <a:r>
                        <a:rPr lang="pl-PL" sz="1800" dirty="0"/>
                        <a:t>(godz. 10:00)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b="1" u="none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REKRUTACJA UZUPEŁNIAJĄCA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u="none" dirty="0">
                          <a:solidFill>
                            <a:schemeClr val="tx1"/>
                          </a:solidFill>
                        </a:rPr>
                        <a:t>Informacja o kandydatach zakwalifikowanych i niezakwalifikowanych </a:t>
                      </a:r>
                      <a:r>
                        <a:rPr lang="pl-PL" sz="2000" b="1" u="none" dirty="0">
                          <a:solidFill>
                            <a:schemeClr val="tx1"/>
                          </a:solidFill>
                        </a:rPr>
                        <a:t>(przez szkoły)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085422"/>
                  </a:ext>
                </a:extLst>
              </a:tr>
              <a:tr h="10955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dirty="0"/>
                        <a:t>od 8.08. </a:t>
                      </a:r>
                      <a:r>
                        <a:rPr lang="pl-PL" sz="1800" dirty="0"/>
                        <a:t>(godz. 10:00) </a:t>
                      </a:r>
                      <a:br>
                        <a:rPr lang="pl-PL" sz="2800" dirty="0"/>
                      </a:br>
                      <a:r>
                        <a:rPr lang="pl-PL" sz="2800" dirty="0"/>
                        <a:t>do 12.08. </a:t>
                      </a:r>
                      <a:r>
                        <a:rPr lang="pl-PL" sz="1800" dirty="0"/>
                        <a:t>(godz. 15:00)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b="1" u="none" dirty="0">
                          <a:solidFill>
                            <a:schemeClr val="tx1"/>
                          </a:solidFill>
                        </a:rPr>
                        <a:t>Kandydaci zakwalifikowani w rekrutacji uzupełniającej składają oryginał świadectwa ukończenia szkoły podstawowej i oryginał zaświadczenia o wynikach egzaminu ósmoklasisty</a:t>
                      </a:r>
                      <a:br>
                        <a:rPr lang="pl-PL" sz="2000" b="1" u="none" dirty="0">
                          <a:solidFill>
                            <a:schemeClr val="tx1"/>
                          </a:solidFill>
                        </a:rPr>
                      </a:br>
                      <a:endParaRPr lang="pl-PL" sz="2000" b="1" u="none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UWAGA!!!</a:t>
                      </a:r>
                      <a:br>
                        <a:rPr lang="pl-PL" sz="2000" b="0" u="none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2000" b="0" u="none" dirty="0">
                          <a:solidFill>
                            <a:srgbClr val="FF0000"/>
                          </a:solidFill>
                        </a:rPr>
                        <a:t>Jeśli kandydat został zakwalifikowany w rekrutacji uzupełniającej do szkoły, musi wycofać oryginały dokumentów ze szkoły do której został przyjęty podczas rekrutacji zasadniczej.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8325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516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84074"/>
              </p:ext>
            </p:extLst>
          </p:nvPr>
        </p:nvGraphicFramePr>
        <p:xfrm>
          <a:off x="344487" y="950383"/>
          <a:ext cx="11198226" cy="1095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63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7294563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1095587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chemeClr val="tx1"/>
                          </a:solidFill>
                        </a:rPr>
                        <a:t>12.08.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</a:rPr>
                        <a:t>(do godz. 15:00) </a:t>
                      </a:r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b="0" u="none" dirty="0">
                          <a:solidFill>
                            <a:schemeClr val="tx1"/>
                          </a:solidFill>
                        </a:rPr>
                        <a:t>Listy kandydatów przyjętych i nieprzyjętych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253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0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4FF02E-C75B-633C-E3BF-FD933ACD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Informacje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1E5E29-84ED-5680-5A9B-0B64A3A4F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825624"/>
            <a:ext cx="11477625" cy="5032375"/>
          </a:xfrm>
        </p:spPr>
        <p:txBody>
          <a:bodyPr>
            <a:normAutofit/>
          </a:bodyPr>
          <a:lstStyle/>
          <a:p>
            <a:r>
              <a:rPr lang="pl-PL" dirty="0"/>
              <a:t>Punktowane w rekrutacji są:</a:t>
            </a:r>
          </a:p>
          <a:p>
            <a:pPr lvl="1"/>
            <a:r>
              <a:rPr lang="pl-PL" dirty="0"/>
              <a:t>oceny do poszczególnych oddziałów (z 4 przedmiotów)</a:t>
            </a:r>
          </a:p>
          <a:p>
            <a:pPr lvl="1"/>
            <a:r>
              <a:rPr lang="pl-PL" dirty="0"/>
              <a:t>wyniki egzaminu ósmoklasisty</a:t>
            </a:r>
          </a:p>
          <a:p>
            <a:pPr lvl="1"/>
            <a:r>
              <a:rPr lang="pl-PL" dirty="0"/>
              <a:t>świadectwo z wyróżnieniem </a:t>
            </a:r>
          </a:p>
          <a:p>
            <a:pPr lvl="1"/>
            <a:r>
              <a:rPr lang="pl-PL" dirty="0"/>
              <a:t>osiągnięcia </a:t>
            </a:r>
            <a:r>
              <a:rPr lang="pl-PL" b="1" u="sng" dirty="0"/>
              <a:t>wyłącznie te</a:t>
            </a:r>
            <a:r>
              <a:rPr lang="pl-PL" dirty="0"/>
              <a:t>, które zostały wymienione na świadectwie ukończenia szkoły podstawowej, np. wolontariat, tytuł laureata w konkursach, zawodach, olimpiadach itp.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b="1" dirty="0">
                <a:solidFill>
                  <a:srgbClr val="FF0000"/>
                </a:solidFill>
              </a:rPr>
              <a:t>UWAGA!!! </a:t>
            </a:r>
            <a:r>
              <a:rPr lang="pl-PL" dirty="0">
                <a:solidFill>
                  <a:srgbClr val="FF0000"/>
                </a:solidFill>
              </a:rPr>
              <a:t>Punkty za osiągnięcia w konkursach, olimpiadach oraz zawodach wiedzy, sportowych i artystycznych będą przyznane </a:t>
            </a:r>
            <a:r>
              <a:rPr lang="pl-PL" b="1" u="sng" dirty="0">
                <a:solidFill>
                  <a:srgbClr val="FF0000"/>
                </a:solidFill>
              </a:rPr>
              <a:t>wyłącznie</a:t>
            </a:r>
            <a:r>
              <a:rPr lang="pl-PL" dirty="0">
                <a:solidFill>
                  <a:srgbClr val="FF0000"/>
                </a:solidFill>
              </a:rPr>
              <a:t>, jeśli znajdują się w wykazie konkursów uwzględnianych w postępowaniu rekrutacyjnym do szkół ponadpodstawowych (zgodnie z informacją na stronie MKO: </a:t>
            </a:r>
            <a:r>
              <a:rPr lang="pl-PL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https://www.kuratorium.waw.pl/pl/rodzice-i-uczniowie/rekrutacja-do-szkol/17905,Wykaz-zawodow-wiedzy-artystycznych-i-sportowych-organizowanych-przez-kuratora-os.html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6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DC48C6-F560-0A50-5BAD-DFDD1702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ZAŁOŻENIE KONTA W SYSTEMIE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7F52326-87EA-CED9-5ACD-E3C0F4A3D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67990"/>
              </p:ext>
            </p:extLst>
          </p:nvPr>
        </p:nvGraphicFramePr>
        <p:xfrm>
          <a:off x="838200" y="1825625"/>
          <a:ext cx="11198226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176">
                  <a:extLst>
                    <a:ext uri="{9D8B030D-6E8A-4147-A177-3AD203B41FA5}">
                      <a16:colId xmlns:a16="http://schemas.microsoft.com/office/drawing/2014/main" val="3030817566"/>
                    </a:ext>
                  </a:extLst>
                </a:gridCol>
                <a:gridCol w="6877050">
                  <a:extLst>
                    <a:ext uri="{9D8B030D-6E8A-4147-A177-3AD203B41FA5}">
                      <a16:colId xmlns:a16="http://schemas.microsoft.com/office/drawing/2014/main" val="2529099433"/>
                    </a:ext>
                  </a:extLst>
                </a:gridCol>
              </a:tblGrid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15.05. do 29.05. </a:t>
                      </a:r>
                      <a:r>
                        <a:rPr lang="pl-PL" sz="1800" dirty="0"/>
                        <a:t>(godz. 15:00)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/>
                        <a:t>uczniowie z publicznych szkół m.st. Warszawa: 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pl-PL" sz="2000" b="0" dirty="0"/>
                        <a:t>zakładka</a:t>
                      </a:r>
                      <a:r>
                        <a:rPr lang="pl-PL" sz="2000" b="1" dirty="0"/>
                        <a:t> [Zgłoś kandydaturę]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wprowadzenie PESEL, 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wprowadzenie kodu otrzymanego w szkole podstawowej,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uzupełnienie brakujących danych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założenie (i potwierdzenie) konta w systemie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dirty="0"/>
                        <a:t>uczniowie ze szkół spoza m.st. Warszawa oraz uczniowie ze stołecznych szkół niepublicznych i społecznych: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pl-PL" sz="2000" b="0" dirty="0"/>
                        <a:t>zakładka</a:t>
                      </a:r>
                      <a:r>
                        <a:rPr lang="pl-PL" sz="2000" b="1" dirty="0"/>
                        <a:t> [Zgłoś kandydaturę]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wprowadzenie PESEL, 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uzupełnienie </a:t>
                      </a:r>
                      <a:r>
                        <a:rPr lang="pl-PL" sz="2000" b="0" u="sng" dirty="0"/>
                        <a:t>wszystkich</a:t>
                      </a:r>
                      <a:r>
                        <a:rPr lang="pl-PL" sz="2000" b="0" dirty="0"/>
                        <a:t> danych</a:t>
                      </a:r>
                    </a:p>
                    <a:p>
                      <a:pPr marL="1371600" lvl="2" indent="-4572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0" dirty="0"/>
                        <a:t>założenie (i potwierdzenie) konta w systemie</a:t>
                      </a:r>
                      <a:r>
                        <a:rPr lang="pl-PL" sz="2000" b="1" dirty="0"/>
                        <a:t>.</a:t>
                      </a:r>
                      <a:endParaRPr lang="pl-P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17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45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7C6A-322D-FDD7-2D04-B168B588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pl-PL" b="1" dirty="0"/>
              <a:t>WAŻNE TERMINY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42D122B-3FD1-4AFC-0801-3B8F5616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42529"/>
              </p:ext>
            </p:extLst>
          </p:nvPr>
        </p:nvGraphicFramePr>
        <p:xfrm>
          <a:off x="344487" y="1036108"/>
          <a:ext cx="1119822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176">
                  <a:extLst>
                    <a:ext uri="{9D8B030D-6E8A-4147-A177-3AD203B41FA5}">
                      <a16:colId xmlns:a16="http://schemas.microsoft.com/office/drawing/2014/main" val="2370358676"/>
                    </a:ext>
                  </a:extLst>
                </a:gridCol>
                <a:gridCol w="6877050">
                  <a:extLst>
                    <a:ext uri="{9D8B030D-6E8A-4147-A177-3AD203B41FA5}">
                      <a16:colId xmlns:a16="http://schemas.microsoft.com/office/drawing/2014/main" val="2003298781"/>
                    </a:ext>
                  </a:extLst>
                </a:gridCol>
              </a:tblGrid>
              <a:tr h="172212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od 15.05. do 29.05. </a:t>
                      </a:r>
                      <a:r>
                        <a:rPr lang="pl-PL" sz="1800" dirty="0"/>
                        <a:t>(godz. 15:00)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</a:rPr>
                        <a:t>KROK 1: wybór szkół i oddziałów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1" dirty="0"/>
                        <a:t>wybór preferencji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20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</a:rPr>
                        <a:t>KROK 2: złożenie wniosku (i załączników) </a:t>
                      </a:r>
                      <a:r>
                        <a:rPr lang="pl-PL" sz="2000" b="1" dirty="0">
                          <a:highlight>
                            <a:srgbClr val="FFFF00"/>
                          </a:highlight>
                        </a:rPr>
                        <a:t>do szkoły I wyboru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dirty="0"/>
                        <a:t>wersja papierowa (podpis kandydata i opiekunów prawnych)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2000" b="0" dirty="0"/>
                        <a:t>wersja elektroniczna (podpis przez profil zaufany)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53170"/>
                  </a:ext>
                </a:extLst>
              </a:tr>
              <a:tr h="125391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7.06. </a:t>
                      </a:r>
                      <a:r>
                        <a:rPr lang="pl-PL" sz="1800" dirty="0">
                          <a:solidFill>
                            <a:srgbClr val="FF0000"/>
                          </a:solidFill>
                        </a:rPr>
                        <a:t>godz. 13:30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</a:rPr>
                        <a:t>SPRAWDZIAN KOMPETENCJI JĘZYKOWYCH Z JĘZYKA ANGIELSKIEGO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b="0" dirty="0">
                          <a:solidFill>
                            <a:srgbClr val="FF0000"/>
                          </a:solidFill>
                        </a:rPr>
                        <a:t>w szkole, w której oddział dwujęzyczny [D] z językiem angielskim </a:t>
                      </a:r>
                      <a:r>
                        <a:rPr lang="pl-PL" sz="2800" b="0" u="sng" dirty="0">
                          <a:solidFill>
                            <a:srgbClr val="FF0000"/>
                          </a:solidFill>
                        </a:rPr>
                        <a:t>jest najwyżej </a:t>
                      </a:r>
                      <a:r>
                        <a:rPr lang="pl-PL" sz="2000" b="0" dirty="0">
                          <a:solidFill>
                            <a:srgbClr val="FF0000"/>
                          </a:solidFill>
                        </a:rPr>
                        <a:t>na liście preferencji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9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12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C3C2A-A14D-E193-1E70-F2673192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Wniosek – oświadczenia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660066-F3BE-6113-C757-499D5949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Oświadczenie o wielodzietności: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(troje lub więcej dzieci) opiekun prawny/rodzic kandydata składa oświadczenie o wielodzietności rodziny z adnotacją: „Jestem świadomy/a odpowiedzialności karnej za złożenie fałszywego oświadczenia”.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niezależnie od formy złożenia wniosku (papierowa/elektroniczna) przy wyborze tego kryterium oświadczenie musi być podpisane i złożone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724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C3C2A-A14D-E193-1E70-F26731924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l-PL" b="1" dirty="0"/>
              <a:t>Wniosek – oświadczenia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660066-F3BE-6113-C757-499D5949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130300"/>
            <a:ext cx="11753850" cy="4351338"/>
          </a:xfrm>
        </p:spPr>
        <p:txBody>
          <a:bodyPr>
            <a:normAutofit/>
          </a:bodyPr>
          <a:lstStyle/>
          <a:p>
            <a:r>
              <a:rPr lang="pl-PL" b="1" dirty="0"/>
              <a:t>Oświadczenie o samotnym wychowywaniu: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FFFF00"/>
                </a:highlight>
              </a:rPr>
              <a:t>Separacja lub rozwód: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FF0000"/>
                </a:solidFill>
              </a:rPr>
              <a:t>prawomocny wyrok sądu rodzinnego orzekający rozwód albo separację w oryginale lub kopii poświadczonej za „zgodność z oryginałem” </a:t>
            </a:r>
            <a:r>
              <a:rPr lang="pl-PL" dirty="0"/>
              <a:t>– </a:t>
            </a:r>
            <a:r>
              <a:rPr lang="pl-PL" b="1" dirty="0"/>
              <a:t>trzeba dostarczyć podpisane przez rodzica oświadczenie o samotnym wychowywaniu dziecka </a:t>
            </a:r>
            <a:r>
              <a:rPr lang="pl-PL" dirty="0"/>
              <a:t>z adnotacją: „Jestem świadomy/a odpowiedzialności karnej za złożenie fałszywego oświadczenia”.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FFFF00"/>
                </a:highlight>
              </a:rPr>
              <a:t>Zgon rodzica: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FF0000"/>
                </a:solidFill>
              </a:rPr>
              <a:t>akt zgonu rodzica w oryginale lub kopii poświadczonej „za zgodność z oryginałem” </a:t>
            </a:r>
            <a:r>
              <a:rPr lang="pl-PL" dirty="0"/>
              <a:t>– </a:t>
            </a:r>
            <a:r>
              <a:rPr lang="pl-PL" b="1" dirty="0"/>
              <a:t>trzeba dostarczyć podpisane przez rodzica oświadczenie o samotnym wychowywaniu dziecka </a:t>
            </a:r>
            <a:r>
              <a:rPr lang="pl-PL" dirty="0"/>
              <a:t>z adnotacją: „Jestem świadomy/a odpowiedzialności karnej za złożenie fałszywego oświadczenia”.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>
                <a:highlight>
                  <a:srgbClr val="FFFF00"/>
                </a:highlight>
              </a:rPr>
              <a:t>Rodzic nie był/nie jest w związku małżeńskim i samotnie wychowuje dziecko</a:t>
            </a:r>
            <a:r>
              <a:rPr lang="pl-PL" dirty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b="1" dirty="0"/>
              <a:t>trzeba dostarczyć podpisane przez rodzica oświadczenie o samotnym wychowywaniu dziecka </a:t>
            </a:r>
            <a:br>
              <a:rPr lang="pl-PL" b="1" dirty="0"/>
            </a:br>
            <a:r>
              <a:rPr lang="pl-PL" dirty="0"/>
              <a:t>z adnotacją: „Jestem świadomy/a odpowiedzialności karnej za złożenie fałszywego oświadczenia”.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pl-PL" dirty="0"/>
          </a:p>
          <a:p>
            <a:pPr lvl="1"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223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737F8-B024-16FC-07F3-AA6474CB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ułożyć szkoły?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0040AF-CD08-90C6-C8AF-E106D044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 „szkoły marzeń” najwyżej na liście preferencji do „bezpiecznego wyboru” najniżej na liście preferencji</a:t>
            </a:r>
          </a:p>
          <a:p>
            <a:r>
              <a:rPr lang="pl-PL" dirty="0"/>
              <a:t>system znając liczbę punktów kwalifikuje kandydata do tego oddziału w szkole który pozwala na zakwalifikowanie go, odbywa się to idąc od pierwszego miejsca na liście preferencji, przez kolejne aż do ostatniego</a:t>
            </a:r>
          </a:p>
          <a:p>
            <a:r>
              <a:rPr lang="pl-PL" dirty="0"/>
              <a:t>nie ma ograniczeń co do liczby szkół i oddziałów na liście preferencji kandydata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89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EBBA8-21CB-7CA2-BC36-B511F4778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ułożyć szkoły? </a:t>
            </a:r>
            <a:r>
              <a:rPr lang="pl-PL" b="1" dirty="0">
                <a:solidFill>
                  <a:srgbClr val="0070C0"/>
                </a:solidFill>
              </a:rPr>
              <a:t>PRZYKŁAD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6D8436-F93C-2015-EE8D-BC09B4B98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Kandydat ma 159,1 pkt</a:t>
            </a:r>
          </a:p>
          <a:p>
            <a:r>
              <a:rPr lang="pl-PL" dirty="0"/>
              <a:t>Lista preferencji: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X oddział 1u („próg” 121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X oddział 1w („próg” 128,2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Y oddział 1r („próg” 172,6 pkt)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Szkoła Z oddział 1w („próg” 153,2 pkt)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Mimo, że kandydat ma liczbę punktów, która pozwala zakwalifikować go do szkoły na 3 czy 4 miejscu na liście preferencji, </a:t>
            </a:r>
            <a:r>
              <a:rPr lang="pl-PL" b="1" dirty="0">
                <a:highlight>
                  <a:srgbClr val="FFFF00"/>
                </a:highlight>
              </a:rPr>
              <a:t>zostanie zakwalifikowany do szkoły będącej na 1 miejscu na jego liście.</a:t>
            </a:r>
          </a:p>
        </p:txBody>
      </p:sp>
    </p:spTree>
    <p:extLst>
      <p:ext uri="{BB962C8B-B14F-4D97-AF65-F5344CB8AC3E}">
        <p14:creationId xmlns:p14="http://schemas.microsoft.com/office/powerpoint/2010/main" val="28262100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1878</Words>
  <Application>Microsoft Office PowerPoint</Application>
  <PresentationFormat>Panoramiczny</PresentationFormat>
  <Paragraphs>179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Motyw pakietu Office</vt:lpstr>
      <vt:lpstr>Szkolna Komisja Rekrutacyjna</vt:lpstr>
      <vt:lpstr>Informacje ogólne</vt:lpstr>
      <vt:lpstr>Informacje ogólne</vt:lpstr>
      <vt:lpstr>ZAŁOŻENIE KONTA W SYSTEMIE</vt:lpstr>
      <vt:lpstr>WAŻNE TERMINY </vt:lpstr>
      <vt:lpstr>Wniosek – oświadczenia </vt:lpstr>
      <vt:lpstr>Wniosek – oświadczenia </vt:lpstr>
      <vt:lpstr>Jak ułożyć szkoły?</vt:lpstr>
      <vt:lpstr>Jak ułożyć szkoły? PRZYKŁAD 1</vt:lpstr>
      <vt:lpstr>Jak ułożyć szkoły? PRZYKŁAD 2</vt:lpstr>
      <vt:lpstr>Jak ułożyć szkoły? PRZYKŁAD 3</vt:lpstr>
      <vt:lpstr>Jak ułożyć szkoły?</vt:lpstr>
      <vt:lpstr>Prezentacja programu PowerPoint</vt:lpstr>
      <vt:lpstr>Prezentacja programu PowerPoint</vt:lpstr>
      <vt:lpstr>WAŻNE TERMINY </vt:lpstr>
      <vt:lpstr>WAŻNE TERMINY </vt:lpstr>
      <vt:lpstr>WAŻNE TERMINY </vt:lpstr>
      <vt:lpstr>WAŻNE TERMINY </vt:lpstr>
      <vt:lpstr>WAŻNE TERMINY </vt:lpstr>
      <vt:lpstr>WAŻNE TERMINY </vt:lpstr>
      <vt:lpstr>WAŻNE TERMINY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Szkolna Komisja Rekrutacyjna</dc:title>
  <dc:creator>Kamil Kwiecień</dc:creator>
  <cp:lastModifiedBy>Kamil Kwiecień</cp:lastModifiedBy>
  <cp:revision>2</cp:revision>
  <dcterms:created xsi:type="dcterms:W3CDTF">2022-05-09T20:10:05Z</dcterms:created>
  <dcterms:modified xsi:type="dcterms:W3CDTF">2024-04-13T18:13:47Z</dcterms:modified>
</cp:coreProperties>
</file>